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61" r:id="rId2"/>
    <p:sldId id="259" r:id="rId3"/>
    <p:sldId id="268" r:id="rId4"/>
    <p:sldId id="275" r:id="rId5"/>
    <p:sldId id="269" r:id="rId6"/>
    <p:sldId id="270" r:id="rId7"/>
    <p:sldId id="272" r:id="rId8"/>
    <p:sldId id="271" r:id="rId9"/>
    <p:sldId id="273" r:id="rId10"/>
    <p:sldId id="274" r:id="rId11"/>
    <p:sldId id="282" r:id="rId12"/>
    <p:sldId id="276" r:id="rId13"/>
    <p:sldId id="277" r:id="rId14"/>
    <p:sldId id="279" r:id="rId15"/>
    <p:sldId id="278" r:id="rId16"/>
    <p:sldId id="280" r:id="rId17"/>
    <p:sldId id="284" r:id="rId18"/>
    <p:sldId id="319" r:id="rId19"/>
    <p:sldId id="283" r:id="rId20"/>
    <p:sldId id="285" r:id="rId21"/>
    <p:sldId id="286" r:id="rId22"/>
    <p:sldId id="291" r:id="rId23"/>
    <p:sldId id="290" r:id="rId24"/>
    <p:sldId id="288" r:id="rId25"/>
    <p:sldId id="289" r:id="rId26"/>
    <p:sldId id="293" r:id="rId27"/>
    <p:sldId id="292" r:id="rId28"/>
    <p:sldId id="295" r:id="rId29"/>
    <p:sldId id="297" r:id="rId30"/>
    <p:sldId id="298" r:id="rId31"/>
    <p:sldId id="294" r:id="rId32"/>
    <p:sldId id="299" r:id="rId33"/>
    <p:sldId id="260" r:id="rId34"/>
    <p:sldId id="287" r:id="rId35"/>
    <p:sldId id="300" r:id="rId36"/>
    <p:sldId id="303" r:id="rId37"/>
    <p:sldId id="302" r:id="rId38"/>
    <p:sldId id="305" r:id="rId39"/>
    <p:sldId id="306" r:id="rId40"/>
    <p:sldId id="304" r:id="rId41"/>
    <p:sldId id="301" r:id="rId42"/>
    <p:sldId id="281" r:id="rId43"/>
    <p:sldId id="307" r:id="rId44"/>
    <p:sldId id="308" r:id="rId45"/>
    <p:sldId id="310" r:id="rId46"/>
    <p:sldId id="314" r:id="rId47"/>
    <p:sldId id="312" r:id="rId48"/>
    <p:sldId id="315" r:id="rId49"/>
    <p:sldId id="311" r:id="rId50"/>
    <p:sldId id="313" r:id="rId51"/>
    <p:sldId id="317" r:id="rId52"/>
    <p:sldId id="31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8" autoAdjust="0"/>
    <p:restoredTop sz="94660"/>
  </p:normalViewPr>
  <p:slideViewPr>
    <p:cSldViewPr>
      <p:cViewPr>
        <p:scale>
          <a:sx n="59" d="100"/>
          <a:sy n="59" d="100"/>
        </p:scale>
        <p:origin x="-1044"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Cameron\My%20Documents\Merino%20Conference%202014\WPP%2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Cameron\My%20Documents\Merino%20Conference%202014\WPP%2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Cameron\My%20Documents\Merino%20Conference%202014\WPP%25.xlsx" TargetMode="External"/></Relationships>
</file>

<file path=ppt/charts/_rels/chart4.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chartUserShapes" Target="../drawings/drawing1.xml"/><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oleObject" Target="file:///C:\Users\Alfonso-Bouroncle\Documents\Agribusiness\Peru\Ovinos%20ideales%20para%20Peru%20-%20comparacion%20carcasa%20vs%20finura%20lana.xlsx" TargetMode="External"/><Relationship Id="rId2" Type="http://schemas.openxmlformats.org/officeDocument/2006/relationships/image" Target="../media/image93.jpeg"/><Relationship Id="rId1" Type="http://schemas.openxmlformats.org/officeDocument/2006/relationships/image" Target="../media/image92.jpeg"/><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gif"/></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lang="en-ZA"/>
          </a:pPr>
          <a:endParaRPr lang="en-US"/>
        </a:p>
      </c:txPr>
    </c:title>
    <c:autoTitleDeleted val="0"/>
    <c:plotArea>
      <c:layout>
        <c:manualLayout>
          <c:layoutTarget val="inner"/>
          <c:xMode val="edge"/>
          <c:yMode val="edge"/>
          <c:x val="8.46828521434837E-2"/>
          <c:y val="0.18121920038852327"/>
          <c:w val="0.87087270341207834"/>
          <c:h val="0.60498286672499269"/>
        </c:manualLayout>
      </c:layout>
      <c:lineChart>
        <c:grouping val="standard"/>
        <c:varyColors val="0"/>
        <c:ser>
          <c:idx val="0"/>
          <c:order val="0"/>
          <c:tx>
            <c:v>Lamb%</c:v>
          </c:tx>
          <c:cat>
            <c:numRef>
              <c:f>Sheet1!$A$4:$A$19</c:f>
              <c:numCache>
                <c:formatCode>General</c:formatCode>
                <c:ptCount val="1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numCache>
            </c:numRef>
          </c:cat>
          <c:val>
            <c:numRef>
              <c:f>Sheet1!$C$4:$C$19</c:f>
              <c:numCache>
                <c:formatCode>General</c:formatCode>
                <c:ptCount val="16"/>
                <c:pt idx="0">
                  <c:v>111</c:v>
                </c:pt>
                <c:pt idx="1">
                  <c:v>108</c:v>
                </c:pt>
                <c:pt idx="2">
                  <c:v>113</c:v>
                </c:pt>
                <c:pt idx="3">
                  <c:v>115</c:v>
                </c:pt>
                <c:pt idx="4">
                  <c:v>109</c:v>
                </c:pt>
                <c:pt idx="5">
                  <c:v>108</c:v>
                </c:pt>
                <c:pt idx="6">
                  <c:v>112</c:v>
                </c:pt>
                <c:pt idx="7">
                  <c:v>116</c:v>
                </c:pt>
                <c:pt idx="8">
                  <c:v>111</c:v>
                </c:pt>
                <c:pt idx="9">
                  <c:v>113</c:v>
                </c:pt>
                <c:pt idx="10">
                  <c:v>128</c:v>
                </c:pt>
                <c:pt idx="11">
                  <c:v>137</c:v>
                </c:pt>
                <c:pt idx="12">
                  <c:v>138</c:v>
                </c:pt>
                <c:pt idx="13">
                  <c:v>138</c:v>
                </c:pt>
                <c:pt idx="14">
                  <c:v>141</c:v>
                </c:pt>
                <c:pt idx="15">
                  <c:v>131</c:v>
                </c:pt>
              </c:numCache>
            </c:numRef>
          </c:val>
          <c:smooth val="0"/>
        </c:ser>
        <c:dLbls>
          <c:showLegendKey val="0"/>
          <c:showVal val="0"/>
          <c:showCatName val="0"/>
          <c:showSerName val="0"/>
          <c:showPercent val="0"/>
          <c:showBubbleSize val="0"/>
        </c:dLbls>
        <c:marker val="1"/>
        <c:smooth val="0"/>
        <c:axId val="102225792"/>
        <c:axId val="102227328"/>
      </c:lineChart>
      <c:catAx>
        <c:axId val="102225792"/>
        <c:scaling>
          <c:orientation val="minMax"/>
        </c:scaling>
        <c:delete val="0"/>
        <c:axPos val="b"/>
        <c:numFmt formatCode="General" sourceLinked="1"/>
        <c:majorTickMark val="out"/>
        <c:minorTickMark val="none"/>
        <c:tickLblPos val="nextTo"/>
        <c:txPr>
          <a:bodyPr/>
          <a:lstStyle/>
          <a:p>
            <a:pPr>
              <a:defRPr lang="en-ZA"/>
            </a:pPr>
            <a:endParaRPr lang="en-US"/>
          </a:p>
        </c:txPr>
        <c:crossAx val="102227328"/>
        <c:crosses val="autoZero"/>
        <c:auto val="1"/>
        <c:lblAlgn val="ctr"/>
        <c:lblOffset val="100"/>
        <c:noMultiLvlLbl val="0"/>
      </c:catAx>
      <c:valAx>
        <c:axId val="102227328"/>
        <c:scaling>
          <c:orientation val="minMax"/>
          <c:min val="80"/>
        </c:scaling>
        <c:delete val="0"/>
        <c:axPos val="l"/>
        <c:numFmt formatCode="General" sourceLinked="1"/>
        <c:majorTickMark val="out"/>
        <c:minorTickMark val="none"/>
        <c:tickLblPos val="nextTo"/>
        <c:txPr>
          <a:bodyPr/>
          <a:lstStyle/>
          <a:p>
            <a:pPr>
              <a:defRPr lang="en-ZA"/>
            </a:pPr>
            <a:endParaRPr lang="en-US"/>
          </a:p>
        </c:txPr>
        <c:crossAx val="102225792"/>
        <c:crosses val="autoZero"/>
        <c:crossBetween val="between"/>
      </c:valAx>
      <c:spPr>
        <a:solidFill>
          <a:schemeClr val="accent3">
            <a:lumMod val="60000"/>
            <a:lumOff val="40000"/>
          </a:schemeClr>
        </a:solidFill>
      </c:spPr>
    </c:plotArea>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ZA"/>
            </a:pPr>
            <a:r>
              <a:rPr lang="en-US"/>
              <a:t>WPP%</a:t>
            </a:r>
          </a:p>
        </c:rich>
      </c:tx>
      <c:layout>
        <c:manualLayout>
          <c:xMode val="edge"/>
          <c:yMode val="edge"/>
          <c:x val="0.40833154010500272"/>
          <c:y val="2.7350235922704469E-2"/>
        </c:manualLayout>
      </c:layout>
      <c:overlay val="0"/>
    </c:title>
    <c:autoTitleDeleted val="0"/>
    <c:plotArea>
      <c:layout>
        <c:manualLayout>
          <c:layoutTarget val="inner"/>
          <c:xMode val="edge"/>
          <c:yMode val="edge"/>
          <c:x val="9.5322476256663707E-2"/>
          <c:y val="0.19935701820693"/>
          <c:w val="0.87330519430259224"/>
          <c:h val="0.50068917569547922"/>
        </c:manualLayout>
      </c:layout>
      <c:lineChart>
        <c:grouping val="standard"/>
        <c:varyColors val="0"/>
        <c:ser>
          <c:idx val="0"/>
          <c:order val="0"/>
          <c:tx>
            <c:v>WWP%</c:v>
          </c:tx>
          <c:cat>
            <c:numRef>
              <c:f>Sheet1!$A$4:$A$19</c:f>
              <c:numCache>
                <c:formatCode>General</c:formatCode>
                <c:ptCount val="1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numCache>
            </c:numRef>
          </c:cat>
          <c:val>
            <c:numRef>
              <c:f>Sheet1!$B$4:$B$19</c:f>
              <c:numCache>
                <c:formatCode>General</c:formatCode>
                <c:ptCount val="16"/>
                <c:pt idx="0">
                  <c:v>6.71</c:v>
                </c:pt>
                <c:pt idx="1">
                  <c:v>6.76</c:v>
                </c:pt>
                <c:pt idx="2">
                  <c:v>6.28</c:v>
                </c:pt>
                <c:pt idx="3">
                  <c:v>6.24</c:v>
                </c:pt>
                <c:pt idx="4">
                  <c:v>5.74</c:v>
                </c:pt>
                <c:pt idx="5" formatCode="0.00">
                  <c:v>6</c:v>
                </c:pt>
                <c:pt idx="6">
                  <c:v>6.08</c:v>
                </c:pt>
                <c:pt idx="7">
                  <c:v>5.67</c:v>
                </c:pt>
                <c:pt idx="8">
                  <c:v>5.26</c:v>
                </c:pt>
                <c:pt idx="9">
                  <c:v>5.14</c:v>
                </c:pt>
                <c:pt idx="10">
                  <c:v>5.23</c:v>
                </c:pt>
                <c:pt idx="11">
                  <c:v>5.29</c:v>
                </c:pt>
                <c:pt idx="12">
                  <c:v>5.1199999999999966</c:v>
                </c:pt>
                <c:pt idx="13">
                  <c:v>5.04</c:v>
                </c:pt>
                <c:pt idx="14">
                  <c:v>5.1499999999999995</c:v>
                </c:pt>
                <c:pt idx="15">
                  <c:v>5.09</c:v>
                </c:pt>
              </c:numCache>
            </c:numRef>
          </c:val>
          <c:smooth val="0"/>
        </c:ser>
        <c:dLbls>
          <c:showLegendKey val="0"/>
          <c:showVal val="0"/>
          <c:showCatName val="0"/>
          <c:showSerName val="0"/>
          <c:showPercent val="0"/>
          <c:showBubbleSize val="0"/>
        </c:dLbls>
        <c:marker val="1"/>
        <c:smooth val="0"/>
        <c:axId val="103033856"/>
        <c:axId val="103056128"/>
      </c:lineChart>
      <c:catAx>
        <c:axId val="103033856"/>
        <c:scaling>
          <c:orientation val="minMax"/>
        </c:scaling>
        <c:delete val="0"/>
        <c:axPos val="b"/>
        <c:numFmt formatCode="General" sourceLinked="1"/>
        <c:majorTickMark val="out"/>
        <c:minorTickMark val="none"/>
        <c:tickLblPos val="nextTo"/>
        <c:txPr>
          <a:bodyPr/>
          <a:lstStyle/>
          <a:p>
            <a:pPr>
              <a:defRPr lang="en-ZA"/>
            </a:pPr>
            <a:endParaRPr lang="en-US"/>
          </a:p>
        </c:txPr>
        <c:crossAx val="103056128"/>
        <c:crosses val="autoZero"/>
        <c:auto val="1"/>
        <c:lblAlgn val="ctr"/>
        <c:lblOffset val="100"/>
        <c:noMultiLvlLbl val="0"/>
      </c:catAx>
      <c:valAx>
        <c:axId val="103056128"/>
        <c:scaling>
          <c:orientation val="minMax"/>
          <c:max val="8"/>
          <c:min val="4"/>
        </c:scaling>
        <c:delete val="0"/>
        <c:axPos val="l"/>
        <c:numFmt formatCode="General" sourceLinked="1"/>
        <c:majorTickMark val="out"/>
        <c:minorTickMark val="none"/>
        <c:tickLblPos val="nextTo"/>
        <c:txPr>
          <a:bodyPr/>
          <a:lstStyle/>
          <a:p>
            <a:pPr>
              <a:defRPr lang="en-ZA"/>
            </a:pPr>
            <a:endParaRPr lang="en-US"/>
          </a:p>
        </c:txPr>
        <c:crossAx val="103033856"/>
        <c:crosses val="autoZero"/>
        <c:crossBetween val="between"/>
      </c:valAx>
      <c:spPr>
        <a:solidFill>
          <a:schemeClr val="accent3">
            <a:lumMod val="60000"/>
            <a:lumOff val="40000"/>
          </a:schemeClr>
        </a:solidFill>
      </c:spPr>
    </c:plotArea>
    <c:plotVisOnly val="1"/>
    <c:dispBlanksAs val="gap"/>
    <c:showDLblsOverMax val="0"/>
  </c:chart>
  <c:spPr>
    <a:no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lang="en-ZA" sz="1400"/>
            </a:pPr>
            <a:r>
              <a:rPr lang="en-US" sz="1400"/>
              <a:t>Relationship between WPP% and Lamb%</a:t>
            </a:r>
          </a:p>
        </c:rich>
      </c:tx>
      <c:layout>
        <c:manualLayout>
          <c:xMode val="edge"/>
          <c:yMode val="edge"/>
          <c:x val="0.21307866682233731"/>
          <c:y val="0.11972756625562669"/>
        </c:manualLayout>
      </c:layout>
      <c:overlay val="1"/>
    </c:title>
    <c:autoTitleDeleted val="0"/>
    <c:plotArea>
      <c:layout>
        <c:manualLayout>
          <c:layoutTarget val="inner"/>
          <c:xMode val="edge"/>
          <c:yMode val="edge"/>
          <c:x val="0.14456315035155221"/>
          <c:y val="7.2715091263125975E-2"/>
          <c:w val="0.8026797799700327"/>
          <c:h val="0.74534263348931473"/>
        </c:manualLayout>
      </c:layout>
      <c:scatterChart>
        <c:scatterStyle val="lineMarker"/>
        <c:varyColors val="0"/>
        <c:ser>
          <c:idx val="0"/>
          <c:order val="0"/>
          <c:spPr>
            <a:ln w="47625">
              <a:noFill/>
            </a:ln>
          </c:spPr>
          <c:trendline>
            <c:trendlineType val="linear"/>
            <c:dispRSqr val="1"/>
            <c:dispEq val="0"/>
            <c:trendlineLbl>
              <c:layout>
                <c:manualLayout>
                  <c:x val="0.14261763256604579"/>
                  <c:y val="0.11812810137393061"/>
                </c:manualLayout>
              </c:layout>
              <c:numFmt formatCode="General" sourceLinked="0"/>
              <c:txPr>
                <a:bodyPr/>
                <a:lstStyle/>
                <a:p>
                  <a:pPr>
                    <a:defRPr lang="en-ZA"/>
                  </a:pPr>
                  <a:endParaRPr lang="en-US"/>
                </a:p>
              </c:txPr>
            </c:trendlineLbl>
          </c:trendline>
          <c:xVal>
            <c:numRef>
              <c:f>Sheet1!$C$4:$C$19</c:f>
              <c:numCache>
                <c:formatCode>General</c:formatCode>
                <c:ptCount val="16"/>
                <c:pt idx="0">
                  <c:v>111</c:v>
                </c:pt>
                <c:pt idx="1">
                  <c:v>108</c:v>
                </c:pt>
                <c:pt idx="2">
                  <c:v>113</c:v>
                </c:pt>
                <c:pt idx="3">
                  <c:v>115</c:v>
                </c:pt>
                <c:pt idx="4">
                  <c:v>109</c:v>
                </c:pt>
                <c:pt idx="5">
                  <c:v>108</c:v>
                </c:pt>
                <c:pt idx="6">
                  <c:v>112</c:v>
                </c:pt>
                <c:pt idx="7">
                  <c:v>116</c:v>
                </c:pt>
                <c:pt idx="8">
                  <c:v>111</c:v>
                </c:pt>
                <c:pt idx="9">
                  <c:v>113</c:v>
                </c:pt>
                <c:pt idx="10">
                  <c:v>128</c:v>
                </c:pt>
                <c:pt idx="11">
                  <c:v>137</c:v>
                </c:pt>
                <c:pt idx="12">
                  <c:v>138</c:v>
                </c:pt>
                <c:pt idx="13">
                  <c:v>138</c:v>
                </c:pt>
                <c:pt idx="14">
                  <c:v>141</c:v>
                </c:pt>
                <c:pt idx="15">
                  <c:v>131</c:v>
                </c:pt>
              </c:numCache>
            </c:numRef>
          </c:xVal>
          <c:yVal>
            <c:numRef>
              <c:f>Sheet1!$B$4:$B$19</c:f>
              <c:numCache>
                <c:formatCode>General</c:formatCode>
                <c:ptCount val="16"/>
                <c:pt idx="0">
                  <c:v>6.71</c:v>
                </c:pt>
                <c:pt idx="1">
                  <c:v>6.76</c:v>
                </c:pt>
                <c:pt idx="2">
                  <c:v>6.28</c:v>
                </c:pt>
                <c:pt idx="3">
                  <c:v>6.24</c:v>
                </c:pt>
                <c:pt idx="4">
                  <c:v>5.74</c:v>
                </c:pt>
                <c:pt idx="5" formatCode="0.00">
                  <c:v>6</c:v>
                </c:pt>
                <c:pt idx="6">
                  <c:v>6.08</c:v>
                </c:pt>
                <c:pt idx="7">
                  <c:v>5.67</c:v>
                </c:pt>
                <c:pt idx="8">
                  <c:v>5.26</c:v>
                </c:pt>
                <c:pt idx="9">
                  <c:v>5.14</c:v>
                </c:pt>
                <c:pt idx="10">
                  <c:v>5.23</c:v>
                </c:pt>
                <c:pt idx="11">
                  <c:v>5.29</c:v>
                </c:pt>
                <c:pt idx="12">
                  <c:v>5.1199999999999966</c:v>
                </c:pt>
                <c:pt idx="13">
                  <c:v>5.04</c:v>
                </c:pt>
                <c:pt idx="14">
                  <c:v>5.1499999999999995</c:v>
                </c:pt>
                <c:pt idx="15">
                  <c:v>5.09</c:v>
                </c:pt>
              </c:numCache>
            </c:numRef>
          </c:yVal>
          <c:smooth val="0"/>
        </c:ser>
        <c:dLbls>
          <c:showLegendKey val="0"/>
          <c:showVal val="0"/>
          <c:showCatName val="0"/>
          <c:showSerName val="0"/>
          <c:showPercent val="0"/>
          <c:showBubbleSize val="0"/>
        </c:dLbls>
        <c:axId val="103081088"/>
        <c:axId val="103083008"/>
      </c:scatterChart>
      <c:valAx>
        <c:axId val="103081088"/>
        <c:scaling>
          <c:orientation val="minMax"/>
          <c:min val="100"/>
        </c:scaling>
        <c:delete val="0"/>
        <c:axPos val="b"/>
        <c:title>
          <c:tx>
            <c:rich>
              <a:bodyPr/>
              <a:lstStyle/>
              <a:p>
                <a:pPr>
                  <a:defRPr lang="en-ZA" sz="1200"/>
                </a:pPr>
                <a:r>
                  <a:rPr lang="en-US" sz="1200" b="0" dirty="0"/>
                  <a:t>Lamb</a:t>
                </a:r>
                <a:r>
                  <a:rPr lang="en-US" sz="1200" dirty="0"/>
                  <a:t>%</a:t>
                </a:r>
              </a:p>
            </c:rich>
          </c:tx>
          <c:layout/>
          <c:overlay val="0"/>
        </c:title>
        <c:numFmt formatCode="General" sourceLinked="1"/>
        <c:majorTickMark val="out"/>
        <c:minorTickMark val="none"/>
        <c:tickLblPos val="nextTo"/>
        <c:txPr>
          <a:bodyPr/>
          <a:lstStyle/>
          <a:p>
            <a:pPr>
              <a:defRPr lang="en-ZA"/>
            </a:pPr>
            <a:endParaRPr lang="en-US"/>
          </a:p>
        </c:txPr>
        <c:crossAx val="103083008"/>
        <c:crosses val="autoZero"/>
        <c:crossBetween val="midCat"/>
        <c:majorUnit val="10"/>
      </c:valAx>
      <c:valAx>
        <c:axId val="103083008"/>
        <c:scaling>
          <c:orientation val="minMax"/>
          <c:max val="8"/>
          <c:min val="4"/>
        </c:scaling>
        <c:delete val="0"/>
        <c:axPos val="l"/>
        <c:title>
          <c:tx>
            <c:rich>
              <a:bodyPr rot="-5400000" vert="horz"/>
              <a:lstStyle/>
              <a:p>
                <a:pPr>
                  <a:defRPr lang="en-ZA" sz="1200"/>
                </a:pPr>
                <a:r>
                  <a:rPr lang="en-US" sz="1200"/>
                  <a:t>WPP%</a:t>
                </a:r>
              </a:p>
            </c:rich>
          </c:tx>
          <c:layout/>
          <c:overlay val="0"/>
        </c:title>
        <c:numFmt formatCode="General" sourceLinked="1"/>
        <c:majorTickMark val="out"/>
        <c:minorTickMark val="none"/>
        <c:tickLblPos val="nextTo"/>
        <c:txPr>
          <a:bodyPr/>
          <a:lstStyle/>
          <a:p>
            <a:pPr>
              <a:defRPr lang="en-ZA"/>
            </a:pPr>
            <a:endParaRPr lang="en-US"/>
          </a:p>
        </c:txPr>
        <c:crossAx val="103081088"/>
        <c:crosses val="autoZero"/>
        <c:crossBetween val="midCat"/>
      </c:valAx>
      <c:spPr>
        <a:noFill/>
      </c:spPr>
    </c:plotArea>
    <c:plotVisOnly val="1"/>
    <c:dispBlanksAs val="gap"/>
    <c:showDLblsOverMax val="0"/>
  </c:chart>
  <c:spPr>
    <a:solidFill>
      <a:schemeClr val="accent1">
        <a:lumMod val="20000"/>
        <a:lumOff val="80000"/>
      </a:scheme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7497804744690402E-2"/>
          <c:y val="2.4284777363281801E-2"/>
          <c:w val="0.9368121977746634"/>
          <c:h val="0.90354362550328071"/>
        </c:manualLayout>
      </c:layout>
      <c:scatterChart>
        <c:scatterStyle val="lineMarker"/>
        <c:varyColors val="1"/>
        <c:ser>
          <c:idx val="1"/>
          <c:order val="0"/>
          <c:tx>
            <c:strRef>
              <c:f>Sheet1!$P$3</c:f>
              <c:strCache>
                <c:ptCount val="1"/>
                <c:pt idx="0">
                  <c:v>Dorper</c:v>
                </c:pt>
              </c:strCache>
            </c:strRef>
          </c:tx>
          <c:spPr>
            <a:ln w="28575">
              <a:noFill/>
            </a:ln>
          </c:spPr>
          <c:marker>
            <c:symbol val="square"/>
            <c:size val="44"/>
            <c:spPr>
              <a:blipFill>
                <a:blip xmlns:r="http://schemas.openxmlformats.org/officeDocument/2006/relationships" r:embed="rId1"/>
                <a:stretch>
                  <a:fillRect/>
                </a:stretch>
              </a:blipFill>
            </c:spPr>
          </c:marker>
          <c:dLbls>
            <c:txPr>
              <a:bodyPr/>
              <a:lstStyle/>
              <a:p>
                <a:pPr>
                  <a:defRPr lang="es-PE"/>
                </a:pPr>
                <a:endParaRPr lang="en-US"/>
              </a:p>
            </c:txPr>
            <c:showLegendKey val="0"/>
            <c:showVal val="0"/>
            <c:showCatName val="0"/>
            <c:showSerName val="1"/>
            <c:showPercent val="0"/>
            <c:showBubbleSize val="0"/>
            <c:showLeaderLines val="0"/>
          </c:dLbls>
          <c:xVal>
            <c:numRef>
              <c:f>Sheet1!$S$3</c:f>
              <c:numCache>
                <c:formatCode>General</c:formatCode>
                <c:ptCount val="1"/>
                <c:pt idx="0">
                  <c:v>45</c:v>
                </c:pt>
              </c:numCache>
            </c:numRef>
          </c:xVal>
          <c:yVal>
            <c:numRef>
              <c:f>Sheet1!$T$3</c:f>
              <c:numCache>
                <c:formatCode>General</c:formatCode>
                <c:ptCount val="1"/>
                <c:pt idx="0">
                  <c:v>40</c:v>
                </c:pt>
              </c:numCache>
            </c:numRef>
          </c:yVal>
          <c:smooth val="0"/>
        </c:ser>
        <c:ser>
          <c:idx val="0"/>
          <c:order val="1"/>
          <c:tx>
            <c:strRef>
              <c:f>Sheet1!$P$4</c:f>
              <c:strCache>
                <c:ptCount val="1"/>
                <c:pt idx="0">
                  <c:v>Poll Dorset</c:v>
                </c:pt>
              </c:strCache>
            </c:strRef>
          </c:tx>
          <c:spPr>
            <a:ln w="28575">
              <a:noFill/>
            </a:ln>
          </c:spPr>
          <c:marker>
            <c:symbol val="square"/>
            <c:size val="44"/>
            <c:spPr>
              <a:blipFill>
                <a:blip xmlns:r="http://schemas.openxmlformats.org/officeDocument/2006/relationships" r:embed="rId2"/>
                <a:stretch>
                  <a:fillRect/>
                </a:stretch>
              </a:blipFill>
            </c:spPr>
          </c:marker>
          <c:dPt>
            <c:idx val="0"/>
            <c:marker>
              <c:symbol val="square"/>
              <c:size val="35"/>
            </c:marker>
            <c:bubble3D val="0"/>
          </c:dPt>
          <c:dLbls>
            <c:txPr>
              <a:bodyPr/>
              <a:lstStyle/>
              <a:p>
                <a:pPr>
                  <a:defRPr lang="es-PE"/>
                </a:pPr>
                <a:endParaRPr lang="en-US"/>
              </a:p>
            </c:txPr>
            <c:showLegendKey val="0"/>
            <c:showVal val="0"/>
            <c:showCatName val="0"/>
            <c:showSerName val="1"/>
            <c:showPercent val="0"/>
            <c:showBubbleSize val="0"/>
            <c:showLeaderLines val="0"/>
          </c:dLbls>
          <c:xVal>
            <c:numRef>
              <c:f>Sheet1!$S$4</c:f>
              <c:numCache>
                <c:formatCode>General</c:formatCode>
                <c:ptCount val="1"/>
                <c:pt idx="0">
                  <c:v>33</c:v>
                </c:pt>
              </c:numCache>
            </c:numRef>
          </c:xVal>
          <c:yVal>
            <c:numRef>
              <c:f>Sheet1!$T$4</c:f>
              <c:numCache>
                <c:formatCode>General</c:formatCode>
                <c:ptCount val="1"/>
                <c:pt idx="0">
                  <c:v>38</c:v>
                </c:pt>
              </c:numCache>
            </c:numRef>
          </c:yVal>
          <c:smooth val="0"/>
        </c:ser>
        <c:ser>
          <c:idx val="2"/>
          <c:order val="2"/>
          <c:tx>
            <c:strRef>
              <c:f>Sheet1!$P$5</c:f>
              <c:strCache>
                <c:ptCount val="1"/>
                <c:pt idx="0">
                  <c:v>Suffolk</c:v>
                </c:pt>
              </c:strCache>
            </c:strRef>
          </c:tx>
          <c:spPr>
            <a:ln w="28575">
              <a:noFill/>
            </a:ln>
          </c:spPr>
          <c:marker>
            <c:symbol val="square"/>
            <c:size val="34"/>
            <c:spPr>
              <a:blipFill>
                <a:blip xmlns:r="http://schemas.openxmlformats.org/officeDocument/2006/relationships" r:embed="rId3"/>
                <a:stretch>
                  <a:fillRect/>
                </a:stretch>
              </a:blipFill>
            </c:spPr>
          </c:marker>
          <c:dLbls>
            <c:txPr>
              <a:bodyPr/>
              <a:lstStyle/>
              <a:p>
                <a:pPr>
                  <a:defRPr lang="es-PE"/>
                </a:pPr>
                <a:endParaRPr lang="en-US"/>
              </a:p>
            </c:txPr>
            <c:showLegendKey val="0"/>
            <c:showVal val="0"/>
            <c:showCatName val="0"/>
            <c:showSerName val="1"/>
            <c:showPercent val="0"/>
            <c:showBubbleSize val="0"/>
            <c:showLeaderLines val="0"/>
          </c:dLbls>
          <c:xVal>
            <c:numRef>
              <c:f>Sheet1!$S$5</c:f>
              <c:numCache>
                <c:formatCode>General</c:formatCode>
                <c:ptCount val="1"/>
                <c:pt idx="0">
                  <c:v>33</c:v>
                </c:pt>
              </c:numCache>
            </c:numRef>
          </c:xVal>
          <c:yVal>
            <c:numRef>
              <c:f>Sheet1!$T$5</c:f>
              <c:numCache>
                <c:formatCode>General</c:formatCode>
                <c:ptCount val="1"/>
                <c:pt idx="0">
                  <c:v>35</c:v>
                </c:pt>
              </c:numCache>
            </c:numRef>
          </c:yVal>
          <c:smooth val="0"/>
        </c:ser>
        <c:ser>
          <c:idx val="3"/>
          <c:order val="3"/>
          <c:tx>
            <c:strRef>
              <c:f>Sheet1!$P$6</c:f>
              <c:strCache>
                <c:ptCount val="1"/>
                <c:pt idx="0">
                  <c:v>Texel</c:v>
                </c:pt>
              </c:strCache>
            </c:strRef>
          </c:tx>
          <c:spPr>
            <a:ln w="28575">
              <a:noFill/>
            </a:ln>
          </c:spPr>
          <c:marker>
            <c:symbol val="square"/>
            <c:size val="33"/>
            <c:spPr>
              <a:blipFill>
                <a:blip xmlns:r="http://schemas.openxmlformats.org/officeDocument/2006/relationships" r:embed="rId4"/>
                <a:stretch>
                  <a:fillRect/>
                </a:stretch>
              </a:blipFill>
            </c:spPr>
          </c:marker>
          <c:dLbls>
            <c:txPr>
              <a:bodyPr/>
              <a:lstStyle/>
              <a:p>
                <a:pPr>
                  <a:defRPr lang="es-PE"/>
                </a:pPr>
                <a:endParaRPr lang="en-US"/>
              </a:p>
            </c:txPr>
            <c:showLegendKey val="0"/>
            <c:showVal val="0"/>
            <c:showCatName val="0"/>
            <c:showSerName val="1"/>
            <c:showPercent val="0"/>
            <c:showBubbleSize val="0"/>
            <c:showLeaderLines val="0"/>
          </c:dLbls>
          <c:xVal>
            <c:numRef>
              <c:f>Sheet1!$S$6</c:f>
              <c:numCache>
                <c:formatCode>General</c:formatCode>
                <c:ptCount val="1"/>
                <c:pt idx="0">
                  <c:v>33</c:v>
                </c:pt>
              </c:numCache>
            </c:numRef>
          </c:xVal>
          <c:yVal>
            <c:numRef>
              <c:f>Sheet1!$T$6</c:f>
              <c:numCache>
                <c:formatCode>General</c:formatCode>
                <c:ptCount val="1"/>
                <c:pt idx="0">
                  <c:v>33</c:v>
                </c:pt>
              </c:numCache>
            </c:numRef>
          </c:yVal>
          <c:smooth val="0"/>
        </c:ser>
        <c:ser>
          <c:idx val="4"/>
          <c:order val="4"/>
          <c:tx>
            <c:strRef>
              <c:f>Sheet1!$P$7</c:f>
              <c:strCache>
                <c:ptCount val="1"/>
                <c:pt idx="0">
                  <c:v>Hampshire Down</c:v>
                </c:pt>
              </c:strCache>
            </c:strRef>
          </c:tx>
          <c:spPr>
            <a:ln w="28575">
              <a:noFill/>
            </a:ln>
          </c:spPr>
          <c:marker>
            <c:symbol val="square"/>
            <c:size val="34"/>
            <c:spPr>
              <a:blipFill>
                <a:blip xmlns:r="http://schemas.openxmlformats.org/officeDocument/2006/relationships" r:embed="rId5"/>
                <a:stretch>
                  <a:fillRect/>
                </a:stretch>
              </a:blipFill>
            </c:spPr>
          </c:marker>
          <c:dLbls>
            <c:dLbl>
              <c:idx val="0"/>
              <c:layout>
                <c:manualLayout>
                  <c:x val="-9.2870261062961024E-4"/>
                  <c:y val="-1.1221011598931683E-2"/>
                </c:manualLayout>
              </c:layout>
              <c:showLegendKey val="0"/>
              <c:showVal val="0"/>
              <c:showCatName val="0"/>
              <c:showSerName val="1"/>
              <c:showPercent val="0"/>
              <c:showBubbleSize val="0"/>
            </c:dLbl>
            <c:txPr>
              <a:bodyPr/>
              <a:lstStyle/>
              <a:p>
                <a:pPr>
                  <a:defRPr lang="es-PE"/>
                </a:pPr>
                <a:endParaRPr lang="en-US"/>
              </a:p>
            </c:txPr>
            <c:showLegendKey val="0"/>
            <c:showVal val="0"/>
            <c:showCatName val="0"/>
            <c:showSerName val="1"/>
            <c:showPercent val="0"/>
            <c:showBubbleSize val="0"/>
            <c:showLeaderLines val="0"/>
          </c:dLbls>
          <c:xVal>
            <c:numRef>
              <c:f>Sheet1!$S$7</c:f>
              <c:numCache>
                <c:formatCode>General</c:formatCode>
                <c:ptCount val="1"/>
                <c:pt idx="0">
                  <c:v>33</c:v>
                </c:pt>
              </c:numCache>
            </c:numRef>
          </c:xVal>
          <c:yVal>
            <c:numRef>
              <c:f>Sheet1!$T$7</c:f>
              <c:numCache>
                <c:formatCode>General</c:formatCode>
                <c:ptCount val="1"/>
                <c:pt idx="0">
                  <c:v>29</c:v>
                </c:pt>
              </c:numCache>
            </c:numRef>
          </c:yVal>
          <c:smooth val="0"/>
        </c:ser>
        <c:ser>
          <c:idx val="5"/>
          <c:order val="5"/>
          <c:tx>
            <c:strRef>
              <c:f>Sheet1!$P$8</c:f>
              <c:strCache>
                <c:ptCount val="1"/>
                <c:pt idx="0">
                  <c:v>East Fresian</c:v>
                </c:pt>
              </c:strCache>
            </c:strRef>
          </c:tx>
          <c:spPr>
            <a:ln w="28575">
              <a:noFill/>
            </a:ln>
          </c:spPr>
          <c:marker>
            <c:symbol val="square"/>
            <c:size val="44"/>
            <c:spPr>
              <a:blipFill>
                <a:blip xmlns:r="http://schemas.openxmlformats.org/officeDocument/2006/relationships" r:embed="rId6"/>
                <a:stretch>
                  <a:fillRect/>
                </a:stretch>
              </a:blipFill>
            </c:spPr>
          </c:marker>
          <c:dLbls>
            <c:dLbl>
              <c:idx val="0"/>
              <c:layout>
                <c:manualLayout>
                  <c:x val="-5.5555555555556061E-3"/>
                  <c:y val="2.7777777777778213E-2"/>
                </c:manualLayout>
              </c:layout>
              <c:tx>
                <c:rich>
                  <a:bodyPr/>
                  <a:lstStyle/>
                  <a:p>
                    <a:r>
                      <a:rPr lang="en-US" dirty="0"/>
                      <a:t>East </a:t>
                    </a:r>
                    <a:r>
                      <a:rPr lang="en-US" dirty="0" smtClean="0"/>
                      <a:t>Friesian</a:t>
                    </a:r>
                    <a:endParaRPr lang="en-US" dirty="0"/>
                  </a:p>
                </c:rich>
              </c:tx>
              <c:showLegendKey val="0"/>
              <c:showVal val="0"/>
              <c:showCatName val="0"/>
              <c:showSerName val="1"/>
              <c:showPercent val="0"/>
              <c:showBubbleSize val="0"/>
            </c:dLbl>
            <c:txPr>
              <a:bodyPr/>
              <a:lstStyle/>
              <a:p>
                <a:pPr>
                  <a:defRPr lang="es-PE"/>
                </a:pPr>
                <a:endParaRPr lang="en-US"/>
              </a:p>
            </c:txPr>
            <c:showLegendKey val="0"/>
            <c:showVal val="0"/>
            <c:showCatName val="0"/>
            <c:showSerName val="1"/>
            <c:showPercent val="0"/>
            <c:showBubbleSize val="0"/>
            <c:showLeaderLines val="0"/>
          </c:dLbls>
          <c:xVal>
            <c:numRef>
              <c:f>Sheet1!$S$8</c:f>
              <c:numCache>
                <c:formatCode>General</c:formatCode>
                <c:ptCount val="1"/>
                <c:pt idx="0">
                  <c:v>30</c:v>
                </c:pt>
              </c:numCache>
            </c:numRef>
          </c:xVal>
          <c:yVal>
            <c:numRef>
              <c:f>Sheet1!$T$8</c:f>
              <c:numCache>
                <c:formatCode>General</c:formatCode>
                <c:ptCount val="1"/>
                <c:pt idx="0">
                  <c:v>27</c:v>
                </c:pt>
              </c:numCache>
            </c:numRef>
          </c:yVal>
          <c:smooth val="0"/>
        </c:ser>
        <c:ser>
          <c:idx val="6"/>
          <c:order val="6"/>
          <c:tx>
            <c:strRef>
              <c:f>Sheet1!$P$9</c:f>
              <c:strCache>
                <c:ptCount val="1"/>
                <c:pt idx="0">
                  <c:v>Awassi</c:v>
                </c:pt>
              </c:strCache>
            </c:strRef>
          </c:tx>
          <c:spPr>
            <a:ln w="28575">
              <a:noFill/>
            </a:ln>
          </c:spPr>
          <c:marker>
            <c:symbol val="square"/>
            <c:size val="44"/>
            <c:spPr>
              <a:blipFill>
                <a:blip xmlns:r="http://schemas.openxmlformats.org/officeDocument/2006/relationships" r:embed="rId7"/>
                <a:stretch>
                  <a:fillRect/>
                </a:stretch>
              </a:blipFill>
            </c:spPr>
          </c:marker>
          <c:dLbls>
            <c:txPr>
              <a:bodyPr/>
              <a:lstStyle/>
              <a:p>
                <a:pPr>
                  <a:defRPr lang="es-PE"/>
                </a:pPr>
                <a:endParaRPr lang="en-US"/>
              </a:p>
            </c:txPr>
            <c:showLegendKey val="0"/>
            <c:showVal val="0"/>
            <c:showCatName val="0"/>
            <c:showSerName val="1"/>
            <c:showPercent val="0"/>
            <c:showBubbleSize val="0"/>
            <c:showLeaderLines val="0"/>
          </c:dLbls>
          <c:xVal>
            <c:numRef>
              <c:f>Sheet1!$S$9</c:f>
              <c:numCache>
                <c:formatCode>General</c:formatCode>
                <c:ptCount val="1"/>
                <c:pt idx="0">
                  <c:v>40</c:v>
                </c:pt>
              </c:numCache>
            </c:numRef>
          </c:xVal>
          <c:yVal>
            <c:numRef>
              <c:f>Sheet1!$T$9</c:f>
              <c:numCache>
                <c:formatCode>General</c:formatCode>
                <c:ptCount val="1"/>
                <c:pt idx="0">
                  <c:v>18</c:v>
                </c:pt>
              </c:numCache>
            </c:numRef>
          </c:yVal>
          <c:smooth val="0"/>
        </c:ser>
        <c:ser>
          <c:idx val="7"/>
          <c:order val="7"/>
          <c:tx>
            <c:strRef>
              <c:f>Sheet1!$P$10</c:f>
              <c:strCache>
                <c:ptCount val="1"/>
                <c:pt idx="0">
                  <c:v>Corriedale</c:v>
                </c:pt>
              </c:strCache>
            </c:strRef>
          </c:tx>
          <c:spPr>
            <a:ln w="28575">
              <a:noFill/>
            </a:ln>
          </c:spPr>
          <c:marker>
            <c:symbol val="square"/>
            <c:size val="44"/>
            <c:spPr>
              <a:blipFill>
                <a:blip xmlns:r="http://schemas.openxmlformats.org/officeDocument/2006/relationships" r:embed="rId8"/>
                <a:stretch>
                  <a:fillRect/>
                </a:stretch>
              </a:blipFill>
            </c:spPr>
          </c:marker>
          <c:dLbls>
            <c:dLbl>
              <c:idx val="0"/>
              <c:layout>
                <c:manualLayout>
                  <c:x val="-7.9763905475920924E-2"/>
                  <c:y val="8.0037544120433568E-2"/>
                </c:manualLayout>
              </c:layout>
              <c:showLegendKey val="0"/>
              <c:showVal val="0"/>
              <c:showCatName val="0"/>
              <c:showSerName val="1"/>
              <c:showPercent val="0"/>
              <c:showBubbleSize val="0"/>
            </c:dLbl>
            <c:txPr>
              <a:bodyPr/>
              <a:lstStyle/>
              <a:p>
                <a:pPr>
                  <a:defRPr lang="es-PE"/>
                </a:pPr>
                <a:endParaRPr lang="en-US"/>
              </a:p>
            </c:txPr>
            <c:showLegendKey val="0"/>
            <c:showVal val="0"/>
            <c:showCatName val="0"/>
            <c:showSerName val="1"/>
            <c:showPercent val="0"/>
            <c:showBubbleSize val="0"/>
            <c:showLeaderLines val="0"/>
          </c:dLbls>
          <c:xVal>
            <c:numRef>
              <c:f>Sheet1!$S$10</c:f>
              <c:numCache>
                <c:formatCode>General</c:formatCode>
                <c:ptCount val="1"/>
                <c:pt idx="0">
                  <c:v>28</c:v>
                </c:pt>
              </c:numCache>
            </c:numRef>
          </c:xVal>
          <c:yVal>
            <c:numRef>
              <c:f>Sheet1!$T$10</c:f>
              <c:numCache>
                <c:formatCode>General</c:formatCode>
                <c:ptCount val="1"/>
                <c:pt idx="0">
                  <c:v>23</c:v>
                </c:pt>
              </c:numCache>
            </c:numRef>
          </c:yVal>
          <c:smooth val="0"/>
        </c:ser>
        <c:ser>
          <c:idx val="8"/>
          <c:order val="8"/>
          <c:tx>
            <c:strRef>
              <c:f>Sheet1!$P$11</c:f>
              <c:strCache>
                <c:ptCount val="1"/>
                <c:pt idx="0">
                  <c:v>SAMM</c:v>
                </c:pt>
              </c:strCache>
            </c:strRef>
          </c:tx>
          <c:spPr>
            <a:ln w="28575">
              <a:noFill/>
            </a:ln>
          </c:spPr>
          <c:marker>
            <c:symbol val="square"/>
            <c:size val="44"/>
            <c:spPr>
              <a:blipFill>
                <a:blip xmlns:r="http://schemas.openxmlformats.org/officeDocument/2006/relationships" r:embed="rId9"/>
                <a:stretch>
                  <a:fillRect/>
                </a:stretch>
              </a:blipFill>
            </c:spPr>
          </c:marker>
          <c:dLbls>
            <c:txPr>
              <a:bodyPr/>
              <a:lstStyle/>
              <a:p>
                <a:pPr>
                  <a:defRPr lang="es-PE"/>
                </a:pPr>
                <a:endParaRPr lang="en-US"/>
              </a:p>
            </c:txPr>
            <c:showLegendKey val="0"/>
            <c:showVal val="0"/>
            <c:showCatName val="0"/>
            <c:showSerName val="1"/>
            <c:showPercent val="0"/>
            <c:showBubbleSize val="0"/>
            <c:showLeaderLines val="0"/>
          </c:dLbls>
          <c:xVal>
            <c:numRef>
              <c:f>Sheet1!$S$11</c:f>
              <c:numCache>
                <c:formatCode>General</c:formatCode>
                <c:ptCount val="1"/>
                <c:pt idx="0">
                  <c:v>23</c:v>
                </c:pt>
              </c:numCache>
            </c:numRef>
          </c:xVal>
          <c:yVal>
            <c:numRef>
              <c:f>Sheet1!$T$11</c:f>
              <c:numCache>
                <c:formatCode>General</c:formatCode>
                <c:ptCount val="1"/>
                <c:pt idx="0">
                  <c:v>36</c:v>
                </c:pt>
              </c:numCache>
            </c:numRef>
          </c:yVal>
          <c:smooth val="0"/>
        </c:ser>
        <c:ser>
          <c:idx val="9"/>
          <c:order val="9"/>
          <c:tx>
            <c:strRef>
              <c:f>Sheet1!$P$12</c:f>
              <c:strCache>
                <c:ptCount val="1"/>
                <c:pt idx="0">
                  <c:v>Dohne</c:v>
                </c:pt>
              </c:strCache>
            </c:strRef>
          </c:tx>
          <c:spPr>
            <a:ln w="28575">
              <a:noFill/>
            </a:ln>
          </c:spPr>
          <c:marker>
            <c:symbol val="square"/>
            <c:size val="44"/>
            <c:spPr>
              <a:blipFill>
                <a:blip xmlns:r="http://schemas.openxmlformats.org/officeDocument/2006/relationships" r:embed="rId10"/>
                <a:stretch>
                  <a:fillRect/>
                </a:stretch>
              </a:blipFill>
            </c:spPr>
          </c:marker>
          <c:dLbls>
            <c:txPr>
              <a:bodyPr/>
              <a:lstStyle/>
              <a:p>
                <a:pPr>
                  <a:defRPr lang="es-PE"/>
                </a:pPr>
                <a:endParaRPr lang="en-US"/>
              </a:p>
            </c:txPr>
            <c:showLegendKey val="0"/>
            <c:showVal val="0"/>
            <c:showCatName val="0"/>
            <c:showSerName val="1"/>
            <c:showPercent val="0"/>
            <c:showBubbleSize val="0"/>
            <c:showLeaderLines val="0"/>
          </c:dLbls>
          <c:xVal>
            <c:numRef>
              <c:f>Sheet1!$S$12</c:f>
              <c:numCache>
                <c:formatCode>General</c:formatCode>
                <c:ptCount val="1"/>
                <c:pt idx="0">
                  <c:v>19</c:v>
                </c:pt>
              </c:numCache>
            </c:numRef>
          </c:xVal>
          <c:yVal>
            <c:numRef>
              <c:f>Sheet1!$T$12</c:f>
              <c:numCache>
                <c:formatCode>General</c:formatCode>
                <c:ptCount val="1"/>
                <c:pt idx="0">
                  <c:v>31</c:v>
                </c:pt>
              </c:numCache>
            </c:numRef>
          </c:yVal>
          <c:smooth val="0"/>
        </c:ser>
        <c:ser>
          <c:idx val="10"/>
          <c:order val="10"/>
          <c:tx>
            <c:strRef>
              <c:f>Sheet1!$P$13</c:f>
              <c:strCache>
                <c:ptCount val="1"/>
                <c:pt idx="0">
                  <c:v>Merino</c:v>
                </c:pt>
              </c:strCache>
            </c:strRef>
          </c:tx>
          <c:spPr>
            <a:ln w="28575">
              <a:noFill/>
            </a:ln>
          </c:spPr>
          <c:marker>
            <c:symbol val="square"/>
            <c:size val="44"/>
            <c:spPr>
              <a:blipFill>
                <a:blip xmlns:r="http://schemas.openxmlformats.org/officeDocument/2006/relationships" r:embed="rId11"/>
                <a:stretch>
                  <a:fillRect/>
                </a:stretch>
              </a:blipFill>
            </c:spPr>
          </c:marker>
          <c:trendline>
            <c:trendlineType val="linear"/>
            <c:dispRSqr val="0"/>
            <c:dispEq val="0"/>
          </c:trendline>
          <c:xVal>
            <c:numRef>
              <c:f>Sheet1!$S$13</c:f>
              <c:numCache>
                <c:formatCode>General</c:formatCode>
                <c:ptCount val="1"/>
                <c:pt idx="0">
                  <c:v>16</c:v>
                </c:pt>
              </c:numCache>
            </c:numRef>
          </c:xVal>
          <c:yVal>
            <c:numRef>
              <c:f>Sheet1!$T$13</c:f>
              <c:numCache>
                <c:formatCode>General</c:formatCode>
                <c:ptCount val="1"/>
                <c:pt idx="0">
                  <c:v>23</c:v>
                </c:pt>
              </c:numCache>
            </c:numRef>
          </c:yVal>
          <c:smooth val="0"/>
        </c:ser>
        <c:dLbls>
          <c:showLegendKey val="0"/>
          <c:showVal val="0"/>
          <c:showCatName val="0"/>
          <c:showSerName val="0"/>
          <c:showPercent val="0"/>
          <c:showBubbleSize val="0"/>
        </c:dLbls>
        <c:axId val="103320576"/>
        <c:axId val="103334656"/>
      </c:scatterChart>
      <c:valAx>
        <c:axId val="103320576"/>
        <c:scaling>
          <c:orientation val="minMax"/>
          <c:max val="50"/>
          <c:min val="10"/>
        </c:scaling>
        <c:delete val="0"/>
        <c:axPos val="b"/>
        <c:numFmt formatCode="General" sourceLinked="1"/>
        <c:majorTickMark val="out"/>
        <c:minorTickMark val="cross"/>
        <c:tickLblPos val="nextTo"/>
        <c:txPr>
          <a:bodyPr/>
          <a:lstStyle/>
          <a:p>
            <a:pPr>
              <a:defRPr lang="es-PE"/>
            </a:pPr>
            <a:endParaRPr lang="en-US"/>
          </a:p>
        </c:txPr>
        <c:crossAx val="103334656"/>
        <c:crosses val="autoZero"/>
        <c:crossBetween val="midCat"/>
        <c:majorUnit val="10"/>
        <c:minorUnit val="5"/>
      </c:valAx>
      <c:valAx>
        <c:axId val="103334656"/>
        <c:scaling>
          <c:orientation val="minMax"/>
          <c:max val="45"/>
          <c:min val="15"/>
        </c:scaling>
        <c:delete val="0"/>
        <c:axPos val="l"/>
        <c:majorGridlines/>
        <c:numFmt formatCode="General" sourceLinked="1"/>
        <c:majorTickMark val="out"/>
        <c:minorTickMark val="cross"/>
        <c:tickLblPos val="nextTo"/>
        <c:txPr>
          <a:bodyPr/>
          <a:lstStyle/>
          <a:p>
            <a:pPr>
              <a:defRPr lang="es-PE"/>
            </a:pPr>
            <a:endParaRPr lang="en-US"/>
          </a:p>
        </c:txPr>
        <c:crossAx val="103320576"/>
        <c:crosses val="autoZero"/>
        <c:crossBetween val="midCat"/>
        <c:majorUnit val="10"/>
        <c:minorUnit val="5"/>
      </c:valAx>
      <c:spPr>
        <a:ln>
          <a:solidFill>
            <a:schemeClr val="bg1">
              <a:lumMod val="50000"/>
            </a:schemeClr>
          </a:solidFill>
        </a:ln>
      </c:spPr>
    </c:plotArea>
    <c:plotVisOnly val="1"/>
    <c:dispBlanksAs val="gap"/>
    <c:showDLblsOverMax val="0"/>
  </c:chart>
  <c:externalData r:id="rId12">
    <c:autoUpdate val="0"/>
  </c:externalData>
  <c:userShapes r:id="rId13"/>
</c:chartSpace>
</file>

<file path=ppt/drawings/drawing1.xml><?xml version="1.0" encoding="utf-8"?>
<c:userShapes xmlns:c="http://schemas.openxmlformats.org/drawingml/2006/chart">
  <cdr:relSizeAnchor xmlns:cdr="http://schemas.openxmlformats.org/drawingml/2006/chartDrawing">
    <cdr:from>
      <cdr:x>0.11397</cdr:x>
      <cdr:y>0.75534</cdr:y>
    </cdr:from>
    <cdr:to>
      <cdr:x>0.32267</cdr:x>
      <cdr:y>0.90541</cdr:y>
    </cdr:to>
    <cdr:sp macro="" textlink="">
      <cdr:nvSpPr>
        <cdr:cNvPr id="2" name="1 CuadroTexto"/>
        <cdr:cNvSpPr txBox="1"/>
      </cdr:nvSpPr>
      <cdr:spPr>
        <a:xfrm xmlns:a="http://schemas.openxmlformats.org/drawingml/2006/main">
          <a:off x="961754" y="3595598"/>
          <a:ext cx="1761147" cy="7143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E" dirty="0" err="1" smtClean="0"/>
            <a:t>Super</a:t>
          </a:r>
          <a:r>
            <a:rPr lang="es-PE" dirty="0" smtClean="0"/>
            <a:t> fine</a:t>
          </a:r>
          <a:r>
            <a:rPr lang="es-PE" sz="1100" dirty="0" smtClean="0"/>
            <a:t>          Merino</a:t>
          </a:r>
        </a:p>
        <a:p xmlns:a="http://schemas.openxmlformats.org/drawingml/2006/main">
          <a:r>
            <a:rPr lang="es-PE" sz="1100" dirty="0" smtClean="0"/>
            <a:t>Merino</a:t>
          </a:r>
          <a:endParaRPr lang="es-P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B3FDFD-A9DA-4782-A2D2-CAF830CD76D4}" type="datetimeFigureOut">
              <a:rPr lang="en-US" smtClean="0"/>
              <a:pPr/>
              <a:t>7/21/2016</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12757B-42CB-49DD-8D1F-F9E2FF1F7949}" type="slidenum">
              <a:rPr lang="en-ZA" smtClean="0"/>
              <a:pPr/>
              <a:t>‹#›</a:t>
            </a:fld>
            <a:endParaRPr lang="en-ZA"/>
          </a:p>
        </p:txBody>
      </p:sp>
    </p:spTree>
    <p:extLst>
      <p:ext uri="{BB962C8B-B14F-4D97-AF65-F5344CB8AC3E}">
        <p14:creationId xmlns:p14="http://schemas.microsoft.com/office/powerpoint/2010/main" val="381415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961B4B06-AE22-423F-8601-863BF55608A2}" type="slidenum">
              <a:rPr lang="es-AR" smtClean="0"/>
              <a:pPr/>
              <a:t>42</a:t>
            </a:fld>
            <a:endParaRPr lang="es-AR"/>
          </a:p>
        </p:txBody>
      </p:sp>
    </p:spTree>
    <p:extLst>
      <p:ext uri="{BB962C8B-B14F-4D97-AF65-F5344CB8AC3E}">
        <p14:creationId xmlns:p14="http://schemas.microsoft.com/office/powerpoint/2010/main" val="2270009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CBED7E3E-F26B-47BF-8878-EE0170A40060}" type="datetimeFigureOut">
              <a:rPr lang="en-US" smtClean="0"/>
              <a:pPr/>
              <a:t>7/21/2016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BED7E3E-F26B-47BF-8878-EE0170A40060}" type="datetimeFigureOut">
              <a:rPr lang="en-US" smtClean="0"/>
              <a:pPr/>
              <a:t>7/21/2016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BED7E3E-F26B-47BF-8878-EE0170A40060}" type="datetimeFigureOut">
              <a:rPr lang="en-US" smtClean="0"/>
              <a:pPr/>
              <a:t>7/21/2016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BED7E3E-F26B-47BF-8878-EE0170A40060}" type="datetimeFigureOut">
              <a:rPr lang="en-US" smtClean="0"/>
              <a:pPr/>
              <a:t>7/21/2016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D7E3E-F26B-47BF-8878-EE0170A40060}" type="datetimeFigureOut">
              <a:rPr lang="en-US" smtClean="0"/>
              <a:pPr/>
              <a:t>7/21/2016</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CBED7E3E-F26B-47BF-8878-EE0170A40060}" type="datetimeFigureOut">
              <a:rPr lang="en-US" smtClean="0"/>
              <a:pPr/>
              <a:t>7/21/2016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CBED7E3E-F26B-47BF-8878-EE0170A40060}" type="datetimeFigureOut">
              <a:rPr lang="en-US" smtClean="0"/>
              <a:pPr/>
              <a:t>7/21/2016</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CBED7E3E-F26B-47BF-8878-EE0170A40060}" type="datetimeFigureOut">
              <a:rPr lang="en-US" smtClean="0"/>
              <a:pPr/>
              <a:t>7/21/2016</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D7E3E-F26B-47BF-8878-EE0170A40060}" type="datetimeFigureOut">
              <a:rPr lang="en-US" smtClean="0"/>
              <a:pPr/>
              <a:t>7/21/2016</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D7E3E-F26B-47BF-8878-EE0170A40060}" type="datetimeFigureOut">
              <a:rPr lang="en-US" smtClean="0"/>
              <a:pPr/>
              <a:t>7/21/2016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D7E3E-F26B-47BF-8878-EE0170A40060}" type="datetimeFigureOut">
              <a:rPr lang="en-US" smtClean="0"/>
              <a:pPr/>
              <a:t>7/21/2016</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9F551A3-D1F2-4E72-B295-568B1DDD46B7}" type="slidenum">
              <a:rPr lang="en-ZA" smtClean="0"/>
              <a:pPr/>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D7E3E-F26B-47BF-8878-EE0170A40060}" type="datetimeFigureOut">
              <a:rPr lang="en-US" smtClean="0"/>
              <a:pPr/>
              <a:t>7/21/2016</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551A3-D1F2-4E72-B295-568B1DDD46B7}"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79.jpe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chart" Target="../charts/chart4.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 Id="rId1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 y="0"/>
            <a:ext cx="9144000" cy="784830"/>
          </a:xfrm>
          <a:prstGeom prst="rect">
            <a:avLst/>
          </a:prstGeom>
          <a:noFill/>
          <a:ln w="12700" cap="sq">
            <a:noFill/>
            <a:miter lim="800000"/>
            <a:headEnd type="none" w="sm" len="sm"/>
            <a:tailEnd type="none" w="sm" len="sm"/>
          </a:ln>
          <a:effectLst/>
        </p:spPr>
        <p:txBody>
          <a:bodyPr>
            <a:spAutoFit/>
          </a:bodyPr>
          <a:lstStyle/>
          <a:p>
            <a:pPr lvl="2" algn="just"/>
            <a:endParaRPr kumimoji="0" lang="en-US">
              <a:latin typeface="Times New Roman" pitchFamily="18" charset="0"/>
            </a:endParaRPr>
          </a:p>
          <a:p>
            <a:pPr>
              <a:spcBef>
                <a:spcPct val="50000"/>
              </a:spcBef>
            </a:pPr>
            <a:endParaRPr kumimoji="0" lang="en-US">
              <a:latin typeface="Times New Roman" pitchFamily="18" charset="0"/>
            </a:endParaRPr>
          </a:p>
        </p:txBody>
      </p:sp>
      <p:sp>
        <p:nvSpPr>
          <p:cNvPr id="50179" name="Rectangle 3"/>
          <p:cNvSpPr>
            <a:spLocks noChangeArrowheads="1"/>
          </p:cNvSpPr>
          <p:nvPr/>
        </p:nvSpPr>
        <p:spPr bwMode="auto">
          <a:xfrm>
            <a:off x="2" y="3"/>
            <a:ext cx="9144000" cy="3108543"/>
          </a:xfrm>
          <a:prstGeom prst="rect">
            <a:avLst/>
          </a:prstGeom>
          <a:noFill/>
          <a:ln w="12700" cap="sq">
            <a:noFill/>
            <a:miter lim="800000"/>
            <a:headEnd type="none" w="sm" len="sm"/>
            <a:tailEnd type="none" w="sm" len="sm"/>
          </a:ln>
          <a:effectLst/>
        </p:spPr>
        <p:txBody>
          <a:bodyPr wrap="square">
            <a:spAutoFit/>
          </a:bodyPr>
          <a:lstStyle/>
          <a:p>
            <a:r>
              <a:rPr kumimoji="0" lang="en-US" b="1" dirty="0">
                <a:solidFill>
                  <a:srgbClr val="000000"/>
                </a:solidFill>
              </a:rPr>
              <a:t>	</a:t>
            </a:r>
          </a:p>
          <a:p>
            <a:r>
              <a:rPr lang="en-US" sz="2400" b="1" dirty="0">
                <a:solidFill>
                  <a:srgbClr val="000000"/>
                </a:solidFill>
              </a:rPr>
              <a:t> </a:t>
            </a:r>
            <a:r>
              <a:rPr lang="en-US" sz="2400" b="1" dirty="0" smtClean="0">
                <a:solidFill>
                  <a:srgbClr val="000000"/>
                </a:solidFill>
              </a:rPr>
              <a:t>    </a:t>
            </a:r>
            <a:endParaRPr lang="en-GB" sz="2000" b="1" dirty="0">
              <a:solidFill>
                <a:srgbClr val="000000"/>
              </a:solidFill>
            </a:endParaRPr>
          </a:p>
          <a:p>
            <a:r>
              <a:rPr lang="en-GB" sz="2000" b="1" dirty="0">
                <a:solidFill>
                  <a:srgbClr val="000000"/>
                </a:solidFill>
              </a:rPr>
              <a:t> </a:t>
            </a:r>
            <a:r>
              <a:rPr lang="en-GB" sz="2000" b="1" dirty="0" smtClean="0">
                <a:solidFill>
                  <a:srgbClr val="000000"/>
                </a:solidFill>
              </a:rPr>
              <a:t>    </a:t>
            </a:r>
            <a:endParaRPr lang="en-GB" sz="2000" b="1" dirty="0">
              <a:solidFill>
                <a:srgbClr val="FF0000"/>
              </a:solidFill>
            </a:endParaRPr>
          </a:p>
          <a:p>
            <a:endParaRPr lang="en-GB" sz="2000" b="1" dirty="0">
              <a:solidFill>
                <a:srgbClr val="000000"/>
              </a:solidFill>
            </a:endParaRPr>
          </a:p>
          <a:p>
            <a:r>
              <a:rPr lang="en-GB" sz="2000" b="1" dirty="0">
                <a:solidFill>
                  <a:srgbClr val="000000"/>
                </a:solidFill>
              </a:rPr>
              <a:t>	</a:t>
            </a:r>
            <a:endParaRPr kumimoji="0" lang="en-GB" sz="2000" dirty="0">
              <a:solidFill>
                <a:srgbClr val="000000"/>
              </a:solidFill>
            </a:endParaRPr>
          </a:p>
          <a:p>
            <a:pPr lvl="2"/>
            <a:r>
              <a:rPr lang="en-GB" sz="2000" b="1" dirty="0">
                <a:solidFill>
                  <a:srgbClr val="FF0000"/>
                </a:solidFill>
              </a:rPr>
              <a:t>	</a:t>
            </a:r>
          </a:p>
          <a:p>
            <a:pPr lvl="2"/>
            <a:endParaRPr lang="en-GB" b="1" dirty="0">
              <a:solidFill>
                <a:srgbClr val="FF0000"/>
              </a:solidFill>
            </a:endParaRPr>
          </a:p>
          <a:p>
            <a:pPr lvl="2"/>
            <a:endParaRPr lang="en-GB" b="1" dirty="0">
              <a:solidFill>
                <a:srgbClr val="000000"/>
              </a:solidFill>
            </a:endParaRPr>
          </a:p>
          <a:p>
            <a:endParaRPr lang="en-GB" b="1" dirty="0">
              <a:solidFill>
                <a:srgbClr val="FF0000"/>
              </a:solidFill>
            </a:endParaRPr>
          </a:p>
          <a:p>
            <a:endParaRPr kumimoji="0" lang="en-US" sz="2000" b="1" dirty="0">
              <a:solidFill>
                <a:srgbClr val="000000"/>
              </a:solidFill>
            </a:endParaRPr>
          </a:p>
        </p:txBody>
      </p:sp>
      <p:pic>
        <p:nvPicPr>
          <p:cNvPr id="6" name="Picture 5" descr="wynand samestelling copy.jpg"/>
          <p:cNvPicPr>
            <a:picLocks noChangeAspect="1"/>
          </p:cNvPicPr>
          <p:nvPr/>
        </p:nvPicPr>
        <p:blipFill>
          <a:blip r:embed="rId2"/>
          <a:stretch>
            <a:fillRect/>
          </a:stretch>
        </p:blipFill>
        <p:spPr>
          <a:xfrm>
            <a:off x="1" y="0"/>
            <a:ext cx="9143999" cy="685799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8" name="TextBox 7"/>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9" name="TextBox 8"/>
          <p:cNvSpPr txBox="1"/>
          <p:nvPr/>
        </p:nvSpPr>
        <p:spPr>
          <a:xfrm>
            <a:off x="357159" y="5072074"/>
            <a:ext cx="2928957" cy="461665"/>
          </a:xfrm>
          <a:prstGeom prst="rect">
            <a:avLst/>
          </a:prstGeom>
          <a:solidFill>
            <a:srgbClr val="FFFF00"/>
          </a:solidFill>
        </p:spPr>
        <p:txBody>
          <a:bodyPr wrap="square" rtlCol="0">
            <a:spAutoFit/>
          </a:bodyPr>
          <a:lstStyle/>
          <a:p>
            <a:r>
              <a:rPr lang="en-ZA" sz="1200" b="1" dirty="0" smtClean="0"/>
              <a:t>Commit to the Lord whatever you do</a:t>
            </a:r>
          </a:p>
          <a:p>
            <a:r>
              <a:rPr lang="en-ZA" sz="1200" b="1" dirty="0" smtClean="0"/>
              <a:t>and your plans will succeed.  Proverbs 16.3</a:t>
            </a:r>
            <a:endParaRPr lang="en-ZA" sz="1200" b="1" dirty="0"/>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eron, Roelie le Roux and John  Torr 1976 .jpg"/>
          <p:cNvPicPr>
            <a:picLocks noChangeAspect="1"/>
          </p:cNvPicPr>
          <p:nvPr/>
        </p:nvPicPr>
        <p:blipFill>
          <a:blip r:embed="rId2"/>
          <a:srcRect r="11636"/>
          <a:stretch>
            <a:fillRect/>
          </a:stretch>
        </p:blipFill>
        <p:spPr>
          <a:xfrm>
            <a:off x="4714876" y="1000108"/>
            <a:ext cx="1798815" cy="2446844"/>
          </a:xfrm>
          <a:prstGeom prst="rect">
            <a:avLst/>
          </a:prstGeom>
        </p:spPr>
      </p:pic>
      <p:pic>
        <p:nvPicPr>
          <p:cNvPr id="3" name="Picture 2" descr="10 Noel Geach, first secretary 115.jpg"/>
          <p:cNvPicPr>
            <a:picLocks noChangeAspect="1"/>
          </p:cNvPicPr>
          <p:nvPr/>
        </p:nvPicPr>
        <p:blipFill>
          <a:blip r:embed="rId3" cstate="print">
            <a:lum bright="16000"/>
          </a:blip>
          <a:stretch>
            <a:fillRect/>
          </a:stretch>
        </p:blipFill>
        <p:spPr>
          <a:xfrm>
            <a:off x="6929454" y="976295"/>
            <a:ext cx="1839529" cy="2452705"/>
          </a:xfrm>
          <a:prstGeom prst="rect">
            <a:avLst/>
          </a:prstGeom>
        </p:spPr>
      </p:pic>
      <p:pic>
        <p:nvPicPr>
          <p:cNvPr id="4" name="Picture 3"/>
          <p:cNvPicPr>
            <a:picLocks noChangeAspect="1"/>
          </p:cNvPicPr>
          <p:nvPr/>
        </p:nvPicPr>
        <p:blipFill>
          <a:blip r:embed="rId4" cstate="print">
            <a:lum bright="18000"/>
            <a:extLst>
              <a:ext uri="{28A0092B-C50C-407E-A947-70E740481C1C}">
                <a14:useLocalDpi xmlns:a14="http://schemas.microsoft.com/office/drawing/2010/main" val="0"/>
              </a:ext>
            </a:extLst>
          </a:blip>
          <a:stretch>
            <a:fillRect/>
          </a:stretch>
        </p:blipFill>
        <p:spPr>
          <a:xfrm>
            <a:off x="214282" y="142852"/>
            <a:ext cx="1571636" cy="1285884"/>
          </a:xfrm>
          <a:prstGeom prst="rect">
            <a:avLst/>
          </a:prstGeom>
        </p:spPr>
      </p:pic>
      <p:sp>
        <p:nvSpPr>
          <p:cNvPr id="5" name="TextBox 4"/>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b="1" dirty="0">
              <a:solidFill>
                <a:srgbClr val="FFFF00"/>
              </a:solidFill>
            </a:endParaRPr>
          </a:p>
        </p:txBody>
      </p:sp>
      <p:sp>
        <p:nvSpPr>
          <p:cNvPr id="9" name="TextBox 8"/>
          <p:cNvSpPr txBox="1"/>
          <p:nvPr/>
        </p:nvSpPr>
        <p:spPr>
          <a:xfrm>
            <a:off x="357158" y="1571612"/>
            <a:ext cx="4071966" cy="1569660"/>
          </a:xfrm>
          <a:prstGeom prst="rect">
            <a:avLst/>
          </a:prstGeom>
          <a:noFill/>
        </p:spPr>
        <p:txBody>
          <a:bodyPr wrap="square" rtlCol="0">
            <a:spAutoFit/>
          </a:bodyPr>
          <a:lstStyle/>
          <a:p>
            <a:r>
              <a:rPr lang="en-ZA" sz="2400" dirty="0" smtClean="0"/>
              <a:t>R O le Roux of the </a:t>
            </a:r>
            <a:r>
              <a:rPr lang="en-ZA" sz="2400" dirty="0" err="1" smtClean="0"/>
              <a:t>Dirko</a:t>
            </a:r>
            <a:r>
              <a:rPr lang="en-ZA" sz="2400" dirty="0" smtClean="0"/>
              <a:t> Stud was elected first President and Noel Geach, manager of the Waterford Stud, first Secretary</a:t>
            </a:r>
            <a:endParaRPr lang="en-ZA" sz="2400" dirty="0"/>
          </a:p>
        </p:txBody>
      </p:sp>
      <p:sp>
        <p:nvSpPr>
          <p:cNvPr id="10" name="TextBox 9"/>
          <p:cNvSpPr txBox="1"/>
          <p:nvPr/>
        </p:nvSpPr>
        <p:spPr>
          <a:xfrm>
            <a:off x="4643438" y="3643314"/>
            <a:ext cx="4500563" cy="1477328"/>
          </a:xfrm>
          <a:prstGeom prst="rect">
            <a:avLst/>
          </a:prstGeom>
          <a:noFill/>
        </p:spPr>
        <p:txBody>
          <a:bodyPr wrap="square" rtlCol="0">
            <a:spAutoFit/>
          </a:bodyPr>
          <a:lstStyle/>
          <a:p>
            <a:r>
              <a:rPr lang="en-ZA" sz="2400" dirty="0" smtClean="0"/>
              <a:t>I believe only three persons who were at the inaugural meeting in May 1966 are still alive today.</a:t>
            </a:r>
          </a:p>
          <a:p>
            <a:endParaRPr lang="en-ZA" dirty="0" smtClean="0"/>
          </a:p>
        </p:txBody>
      </p:sp>
      <p:sp>
        <p:nvSpPr>
          <p:cNvPr id="11" name="TextBox 10"/>
          <p:cNvSpPr txBox="1"/>
          <p:nvPr/>
        </p:nvSpPr>
        <p:spPr>
          <a:xfrm>
            <a:off x="4572000" y="4929198"/>
            <a:ext cx="4357719" cy="1661993"/>
          </a:xfrm>
          <a:prstGeom prst="rect">
            <a:avLst/>
          </a:prstGeom>
          <a:noFill/>
        </p:spPr>
        <p:txBody>
          <a:bodyPr wrap="square" rtlCol="0">
            <a:spAutoFit/>
          </a:bodyPr>
          <a:lstStyle/>
          <a:p>
            <a:r>
              <a:rPr lang="en-ZA" sz="2400" dirty="0" err="1" smtClean="0"/>
              <a:t>Pinky</a:t>
            </a:r>
            <a:r>
              <a:rPr lang="en-ZA" sz="2400" dirty="0" smtClean="0"/>
              <a:t> </a:t>
            </a:r>
            <a:r>
              <a:rPr lang="en-ZA" sz="2400" dirty="0" err="1" smtClean="0"/>
              <a:t>Watermeyer</a:t>
            </a:r>
            <a:r>
              <a:rPr lang="en-ZA" sz="2400" dirty="0" smtClean="0"/>
              <a:t> </a:t>
            </a:r>
            <a:r>
              <a:rPr lang="en-ZA" sz="2000" dirty="0" smtClean="0"/>
              <a:t>was elected to the first Council.  Lionel de la Harpe and I visited him in Dec 2015 and presented a copy of the book to him.</a:t>
            </a:r>
          </a:p>
          <a:p>
            <a:endParaRPr lang="en-ZA" dirty="0"/>
          </a:p>
        </p:txBody>
      </p:sp>
      <p:pic>
        <p:nvPicPr>
          <p:cNvPr id="12" name="Picture 11" descr="Pinky Watermeyer.jpg"/>
          <p:cNvPicPr>
            <a:picLocks noChangeAspect="1"/>
          </p:cNvPicPr>
          <p:nvPr/>
        </p:nvPicPr>
        <p:blipFill>
          <a:blip r:embed="rId5" cstate="print"/>
          <a:srcRect l="7382" r="14764" b="9843"/>
          <a:stretch>
            <a:fillRect/>
          </a:stretch>
        </p:blipFill>
        <p:spPr>
          <a:xfrm>
            <a:off x="428596" y="3214686"/>
            <a:ext cx="1857388" cy="1613180"/>
          </a:xfrm>
          <a:prstGeom prst="rect">
            <a:avLst/>
          </a:prstGeom>
        </p:spPr>
      </p:pic>
      <p:pic>
        <p:nvPicPr>
          <p:cNvPr id="13" name="Picture 12" descr="Pinky Watermeyer with Book  29Dec15 L1110033.JPG"/>
          <p:cNvPicPr>
            <a:picLocks noChangeAspect="1"/>
          </p:cNvPicPr>
          <p:nvPr/>
        </p:nvPicPr>
        <p:blipFill>
          <a:blip r:embed="rId6" cstate="print"/>
          <a:stretch>
            <a:fillRect/>
          </a:stretch>
        </p:blipFill>
        <p:spPr>
          <a:xfrm>
            <a:off x="1285852" y="4286256"/>
            <a:ext cx="3071834" cy="2384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4" name="Picture 3" descr="20 Inuagural meeting Field Day, May 1966 at Dohne 090.jpg"/>
          <p:cNvPicPr>
            <a:picLocks noChangeAspect="1"/>
          </p:cNvPicPr>
          <p:nvPr/>
        </p:nvPicPr>
        <p:blipFill>
          <a:blip r:embed="rId3" cstate="print"/>
          <a:stretch>
            <a:fillRect/>
          </a:stretch>
        </p:blipFill>
        <p:spPr>
          <a:xfrm>
            <a:off x="285720" y="1857364"/>
            <a:ext cx="4286280" cy="3214711"/>
          </a:xfrm>
          <a:prstGeom prst="rect">
            <a:avLst/>
          </a:prstGeom>
        </p:spPr>
      </p:pic>
      <p:pic>
        <p:nvPicPr>
          <p:cNvPr id="5" name="Picture 4" descr="21 Inuagural meeting Field Day, May 1966 at Dohne  091.jpg"/>
          <p:cNvPicPr>
            <a:picLocks noChangeAspect="1"/>
          </p:cNvPicPr>
          <p:nvPr/>
        </p:nvPicPr>
        <p:blipFill>
          <a:blip r:embed="rId4"/>
          <a:srcRect l="8073" r="8073"/>
          <a:stretch>
            <a:fillRect/>
          </a:stretch>
        </p:blipFill>
        <p:spPr>
          <a:xfrm>
            <a:off x="4714876" y="3071810"/>
            <a:ext cx="3997686" cy="3558538"/>
          </a:xfrm>
          <a:prstGeom prst="rect">
            <a:avLst/>
          </a:prstGeom>
        </p:spPr>
      </p:pic>
      <p:sp>
        <p:nvSpPr>
          <p:cNvPr id="6" name="TextBox 5"/>
          <p:cNvSpPr txBox="1"/>
          <p:nvPr/>
        </p:nvSpPr>
        <p:spPr>
          <a:xfrm>
            <a:off x="2000232" y="1000108"/>
            <a:ext cx="6715173" cy="830997"/>
          </a:xfrm>
          <a:prstGeom prst="rect">
            <a:avLst/>
          </a:prstGeom>
          <a:noFill/>
        </p:spPr>
        <p:txBody>
          <a:bodyPr wrap="square" rtlCol="0">
            <a:spAutoFit/>
          </a:bodyPr>
          <a:lstStyle/>
          <a:p>
            <a:r>
              <a:rPr lang="en-ZA" sz="2400" b="1" dirty="0" smtClean="0"/>
              <a:t>Field Day in conjunction with the inaugural meeting 					- May 1966</a:t>
            </a:r>
            <a:endParaRPr lang="en-ZA" sz="2400" b="1" dirty="0"/>
          </a:p>
        </p:txBody>
      </p:sp>
      <p:sp>
        <p:nvSpPr>
          <p:cNvPr id="7" name="TextBox 6"/>
          <p:cNvSpPr txBox="1"/>
          <p:nvPr/>
        </p:nvSpPr>
        <p:spPr>
          <a:xfrm>
            <a:off x="6572264" y="5000636"/>
            <a:ext cx="184731" cy="369332"/>
          </a:xfrm>
          <a:prstGeom prst="rect">
            <a:avLst/>
          </a:prstGeom>
          <a:noFill/>
        </p:spPr>
        <p:txBody>
          <a:bodyPr wrap="none" rtlCol="0">
            <a:spAutoFit/>
          </a:bodyPr>
          <a:lstStyle/>
          <a:p>
            <a:endParaRPr lang="en-ZA" dirty="0"/>
          </a:p>
        </p:txBody>
      </p:sp>
      <p:sp>
        <p:nvSpPr>
          <p:cNvPr id="8" name="TextBox 7"/>
          <p:cNvSpPr txBox="1"/>
          <p:nvPr/>
        </p:nvSpPr>
        <p:spPr>
          <a:xfrm>
            <a:off x="500034" y="5643578"/>
            <a:ext cx="4114284" cy="369332"/>
          </a:xfrm>
          <a:prstGeom prst="rect">
            <a:avLst/>
          </a:prstGeom>
          <a:noFill/>
        </p:spPr>
        <p:txBody>
          <a:bodyPr wrap="square" rtlCol="0">
            <a:spAutoFit/>
          </a:bodyPr>
          <a:lstStyle/>
          <a:p>
            <a:r>
              <a:rPr lang="en-ZA" dirty="0" smtClean="0"/>
              <a:t>Mr </a:t>
            </a:r>
            <a:r>
              <a:rPr lang="en-ZA" dirty="0" err="1" smtClean="0"/>
              <a:t>Kotzé</a:t>
            </a:r>
            <a:r>
              <a:rPr lang="en-ZA" dirty="0" smtClean="0"/>
              <a:t> demonstrating at the Field Day</a:t>
            </a:r>
            <a:endParaRPr lang="en-Z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14290"/>
            <a:ext cx="1571636" cy="1214446"/>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5" name="TextBox 4"/>
          <p:cNvSpPr txBox="1"/>
          <p:nvPr/>
        </p:nvSpPr>
        <p:spPr>
          <a:xfrm>
            <a:off x="285720" y="928670"/>
            <a:ext cx="8429684" cy="1754326"/>
          </a:xfrm>
          <a:prstGeom prst="rect">
            <a:avLst/>
          </a:prstGeom>
          <a:noFill/>
        </p:spPr>
        <p:txBody>
          <a:bodyPr wrap="square" rtlCol="0">
            <a:spAutoFit/>
          </a:bodyPr>
          <a:lstStyle/>
          <a:p>
            <a:r>
              <a:rPr lang="en-ZA" dirty="0" smtClean="0"/>
              <a:t>		</a:t>
            </a:r>
            <a:r>
              <a:rPr lang="en-ZA" b="1" dirty="0" smtClean="0"/>
              <a:t>A NEW PARADIGM	</a:t>
            </a:r>
          </a:p>
          <a:p>
            <a:endParaRPr lang="en-ZA" dirty="0" smtClean="0"/>
          </a:p>
          <a:p>
            <a:r>
              <a:rPr lang="en-ZA" b="1" dirty="0" smtClean="0"/>
              <a:t>Already committed to a new venture, unencumbered by the constraints of tradition and being innovators by nature, pioneer Dohne breeders easily embraced the new concepts and principles being advocated at the time. </a:t>
            </a:r>
          </a:p>
          <a:p>
            <a:r>
              <a:rPr lang="en-ZA" b="1" dirty="0" smtClean="0"/>
              <a:t>There was a wealth of new information :</a:t>
            </a:r>
            <a:endParaRPr lang="en-ZA" b="1" dirty="0"/>
          </a:p>
        </p:txBody>
      </p:sp>
      <p:sp>
        <p:nvSpPr>
          <p:cNvPr id="7" name="TextBox 6"/>
          <p:cNvSpPr txBox="1"/>
          <p:nvPr/>
        </p:nvSpPr>
        <p:spPr>
          <a:xfrm>
            <a:off x="357158" y="2786058"/>
            <a:ext cx="8572560" cy="646331"/>
          </a:xfrm>
          <a:prstGeom prst="rect">
            <a:avLst/>
          </a:prstGeom>
          <a:noFill/>
        </p:spPr>
        <p:txBody>
          <a:bodyPr wrap="square" rtlCol="0">
            <a:spAutoFit/>
          </a:bodyPr>
          <a:lstStyle/>
          <a:p>
            <a:r>
              <a:rPr lang="en-ZA" dirty="0" smtClean="0"/>
              <a:t> "Science and the Merino Breeder" </a:t>
            </a:r>
          </a:p>
          <a:p>
            <a:r>
              <a:rPr lang="en-ZA" dirty="0" smtClean="0"/>
              <a:t>by Dun and </a:t>
            </a:r>
            <a:r>
              <a:rPr lang="en-ZA" dirty="0" err="1" smtClean="0"/>
              <a:t>Easto</a:t>
            </a:r>
            <a:r>
              <a:rPr lang="en-ZA" dirty="0" smtClean="0"/>
              <a:t>, 1970</a:t>
            </a:r>
            <a:endParaRPr lang="en-ZA" dirty="0"/>
          </a:p>
        </p:txBody>
      </p:sp>
      <p:sp>
        <p:nvSpPr>
          <p:cNvPr id="8" name="TextBox 7"/>
          <p:cNvSpPr txBox="1"/>
          <p:nvPr/>
        </p:nvSpPr>
        <p:spPr>
          <a:xfrm>
            <a:off x="357159" y="3571876"/>
            <a:ext cx="8501121" cy="646331"/>
          </a:xfrm>
          <a:prstGeom prst="rect">
            <a:avLst/>
          </a:prstGeom>
          <a:noFill/>
        </p:spPr>
        <p:txBody>
          <a:bodyPr wrap="square" rtlCol="0">
            <a:spAutoFit/>
          </a:bodyPr>
          <a:lstStyle/>
          <a:p>
            <a:r>
              <a:rPr lang="en-ZA" dirty="0" smtClean="0"/>
              <a:t> "Breeding Merinos" by Scott Dolling, 1970  </a:t>
            </a:r>
          </a:p>
          <a:p>
            <a:r>
              <a:rPr lang="en-ZA" dirty="0" smtClean="0"/>
              <a:t>		</a:t>
            </a:r>
            <a:endParaRPr lang="en-ZA" dirty="0"/>
          </a:p>
        </p:txBody>
      </p:sp>
      <p:sp>
        <p:nvSpPr>
          <p:cNvPr id="9" name="TextBox 8"/>
          <p:cNvSpPr txBox="1"/>
          <p:nvPr/>
        </p:nvSpPr>
        <p:spPr>
          <a:xfrm>
            <a:off x="2071670" y="4214818"/>
            <a:ext cx="7072330" cy="1785104"/>
          </a:xfrm>
          <a:prstGeom prst="rect">
            <a:avLst/>
          </a:prstGeom>
          <a:noFill/>
        </p:spPr>
        <p:txBody>
          <a:bodyPr wrap="square" rtlCol="0">
            <a:spAutoFit/>
          </a:bodyPr>
          <a:lstStyle/>
          <a:p>
            <a:r>
              <a:rPr lang="en-ZA" dirty="0" smtClean="0"/>
              <a:t>We even borrowed heavily from the logical and </a:t>
            </a:r>
          </a:p>
          <a:p>
            <a:r>
              <a:rPr lang="en-ZA" dirty="0" smtClean="0"/>
              <a:t>practical principles set out in the </a:t>
            </a:r>
          </a:p>
          <a:p>
            <a:r>
              <a:rPr lang="en-ZA" dirty="0" smtClean="0"/>
              <a:t> "</a:t>
            </a:r>
            <a:r>
              <a:rPr lang="en-ZA" dirty="0" err="1" smtClean="0"/>
              <a:t>Lasater</a:t>
            </a:r>
            <a:r>
              <a:rPr lang="en-ZA" dirty="0" smtClean="0"/>
              <a:t> </a:t>
            </a:r>
            <a:r>
              <a:rPr lang="en-ZA" dirty="0" err="1" smtClean="0"/>
              <a:t>Philosopy</a:t>
            </a:r>
            <a:r>
              <a:rPr lang="en-ZA" dirty="0" smtClean="0"/>
              <a:t> of </a:t>
            </a:r>
            <a:r>
              <a:rPr lang="en-ZA" smtClean="0"/>
              <a:t>Cattle Raising</a:t>
            </a:r>
            <a:r>
              <a:rPr lang="en-ZA" dirty="0" smtClean="0"/>
              <a:t>". </a:t>
            </a:r>
          </a:p>
          <a:p>
            <a:r>
              <a:rPr lang="en-ZA" dirty="0" smtClean="0"/>
              <a:t>His statement </a:t>
            </a:r>
            <a:r>
              <a:rPr lang="en-ZA" sz="2000" i="1" dirty="0" smtClean="0"/>
              <a:t>Females are the basic business of livestock breeding</a:t>
            </a:r>
            <a:r>
              <a:rPr lang="en-ZA" sz="2000" dirty="0" smtClean="0"/>
              <a:t> </a:t>
            </a:r>
          </a:p>
          <a:p>
            <a:r>
              <a:rPr lang="en-ZA" dirty="0" smtClean="0"/>
              <a:t>struck a chord with us.  Selecting rams that were the progeny of highly productive and fertile ewes became standard practice.</a:t>
            </a:r>
            <a:endParaRPr lang="en-ZA" dirty="0"/>
          </a:p>
        </p:txBody>
      </p:sp>
      <p:pic>
        <p:nvPicPr>
          <p:cNvPr id="10" name="Picture 8" descr="11June06 050"/>
          <p:cNvPicPr>
            <a:picLocks noChangeAspect="1" noChangeArrowheads="1"/>
          </p:cNvPicPr>
          <p:nvPr/>
        </p:nvPicPr>
        <p:blipFill>
          <a:blip r:embed="rId3" cstate="print">
            <a:lum bright="14000" contrast="20000"/>
          </a:blip>
          <a:srcRect/>
          <a:stretch>
            <a:fillRect/>
          </a:stretch>
        </p:blipFill>
        <p:spPr bwMode="auto">
          <a:xfrm rot="5400000">
            <a:off x="5298484" y="2559640"/>
            <a:ext cx="1643075" cy="1095779"/>
          </a:xfrm>
          <a:prstGeom prst="rect">
            <a:avLst/>
          </a:prstGeom>
          <a:noFill/>
          <a:ln w="9525">
            <a:noFill/>
            <a:miter lim="800000"/>
            <a:headEnd/>
            <a:tailEnd/>
          </a:ln>
        </p:spPr>
      </p:pic>
      <p:pic>
        <p:nvPicPr>
          <p:cNvPr id="11" name="Picture 9" descr="11June06 052"/>
          <p:cNvPicPr>
            <a:picLocks noChangeAspect="1" noChangeArrowheads="1"/>
          </p:cNvPicPr>
          <p:nvPr/>
        </p:nvPicPr>
        <p:blipFill>
          <a:blip r:embed="rId4">
            <a:lum bright="-2000" contrast="14000"/>
          </a:blip>
          <a:srcRect/>
          <a:stretch>
            <a:fillRect/>
          </a:stretch>
        </p:blipFill>
        <p:spPr bwMode="auto">
          <a:xfrm rot="5400000">
            <a:off x="6688949" y="3098001"/>
            <a:ext cx="2303462" cy="1536700"/>
          </a:xfrm>
          <a:prstGeom prst="rect">
            <a:avLst/>
          </a:prstGeom>
          <a:noFill/>
          <a:ln w="9525">
            <a:noFill/>
            <a:miter lim="800000"/>
            <a:headEnd/>
            <a:tailEnd/>
          </a:ln>
        </p:spPr>
      </p:pic>
      <p:pic>
        <p:nvPicPr>
          <p:cNvPr id="12" name="Picture 10" descr="11June06 051"/>
          <p:cNvPicPr>
            <a:picLocks noChangeAspect="1" noChangeArrowheads="1"/>
          </p:cNvPicPr>
          <p:nvPr/>
        </p:nvPicPr>
        <p:blipFill>
          <a:blip r:embed="rId5" cstate="print">
            <a:lum contrast="28000"/>
          </a:blip>
          <a:srcRect/>
          <a:stretch>
            <a:fillRect/>
          </a:stretch>
        </p:blipFill>
        <p:spPr bwMode="auto">
          <a:xfrm rot="16200000">
            <a:off x="180154" y="4534699"/>
            <a:ext cx="2160588" cy="152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14446"/>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5" name="TextBox 4"/>
          <p:cNvSpPr txBox="1"/>
          <p:nvPr/>
        </p:nvSpPr>
        <p:spPr>
          <a:xfrm>
            <a:off x="285721" y="1643050"/>
            <a:ext cx="6786610" cy="2308324"/>
          </a:xfrm>
          <a:prstGeom prst="rect">
            <a:avLst/>
          </a:prstGeom>
          <a:noFill/>
        </p:spPr>
        <p:txBody>
          <a:bodyPr wrap="square" rtlCol="0">
            <a:spAutoFit/>
          </a:bodyPr>
          <a:lstStyle/>
          <a:p>
            <a:r>
              <a:rPr lang="en-ZA" dirty="0" smtClean="0"/>
              <a:t>When innovators in Australia and New Zealand introduced the system of Open Nucleus Breeding, we enthusiastically followed suit.</a:t>
            </a:r>
          </a:p>
          <a:p>
            <a:endParaRPr lang="en-ZA" dirty="0" smtClean="0"/>
          </a:p>
          <a:p>
            <a:r>
              <a:rPr lang="en-ZA" dirty="0" smtClean="0"/>
              <a:t>After failing to make progress in a small closed stud, </a:t>
            </a:r>
            <a:r>
              <a:rPr lang="en-ZA" b="1" dirty="0" smtClean="0"/>
              <a:t>Tony Parker </a:t>
            </a:r>
            <a:r>
              <a:rPr lang="en-ZA" dirty="0" smtClean="0"/>
              <a:t>of the Romney Development Group, on the advice of </a:t>
            </a:r>
            <a:r>
              <a:rPr lang="en-ZA" b="1" dirty="0" smtClean="0"/>
              <a:t>Prof Al Rae </a:t>
            </a:r>
            <a:r>
              <a:rPr lang="en-ZA" dirty="0" smtClean="0"/>
              <a:t>of Massey University, began to introduce high performing females from his clients flocks, thus "opening" his stud to ewes of proven performance. </a:t>
            </a:r>
          </a:p>
          <a:p>
            <a:endParaRPr lang="en-ZA" dirty="0" smtClean="0"/>
          </a:p>
        </p:txBody>
      </p:sp>
      <p:sp>
        <p:nvSpPr>
          <p:cNvPr id="7" name="TextBox 6"/>
          <p:cNvSpPr txBox="1"/>
          <p:nvPr/>
        </p:nvSpPr>
        <p:spPr>
          <a:xfrm>
            <a:off x="2143108" y="928670"/>
            <a:ext cx="3929090" cy="461665"/>
          </a:xfrm>
          <a:prstGeom prst="rect">
            <a:avLst/>
          </a:prstGeom>
          <a:noFill/>
        </p:spPr>
        <p:txBody>
          <a:bodyPr wrap="square" rtlCol="0">
            <a:spAutoFit/>
          </a:bodyPr>
          <a:lstStyle/>
          <a:p>
            <a:r>
              <a:rPr lang="en-ZA" sz="2400" b="1" dirty="0" smtClean="0"/>
              <a:t>Innovative breeding systems</a:t>
            </a:r>
            <a:endParaRPr lang="en-ZA" sz="2400" b="1" dirty="0"/>
          </a:p>
        </p:txBody>
      </p:sp>
      <p:pic>
        <p:nvPicPr>
          <p:cNvPr id="8" name="Picture 7" descr="Al Rae.jpg"/>
          <p:cNvPicPr>
            <a:picLocks noChangeAspect="1"/>
          </p:cNvPicPr>
          <p:nvPr/>
        </p:nvPicPr>
        <p:blipFill>
          <a:blip r:embed="rId3"/>
          <a:stretch>
            <a:fillRect/>
          </a:stretch>
        </p:blipFill>
        <p:spPr>
          <a:xfrm>
            <a:off x="7429520" y="4214818"/>
            <a:ext cx="1293651" cy="1759367"/>
          </a:xfrm>
          <a:prstGeom prst="rect">
            <a:avLst/>
          </a:prstGeom>
        </p:spPr>
      </p:pic>
      <p:sp>
        <p:nvSpPr>
          <p:cNvPr id="9" name="TextBox 8"/>
          <p:cNvSpPr txBox="1"/>
          <p:nvPr/>
        </p:nvSpPr>
        <p:spPr>
          <a:xfrm>
            <a:off x="357158" y="3929066"/>
            <a:ext cx="6572296" cy="2308324"/>
          </a:xfrm>
          <a:prstGeom prst="rect">
            <a:avLst/>
          </a:prstGeom>
          <a:noFill/>
        </p:spPr>
        <p:txBody>
          <a:bodyPr wrap="square" rtlCol="0">
            <a:spAutoFit/>
          </a:bodyPr>
          <a:lstStyle/>
          <a:p>
            <a:r>
              <a:rPr lang="en-ZA" dirty="0" smtClean="0"/>
              <a:t>I visited Tony Parker and Prof Rae in 1974. The most valuable lesson we learned from Tony was to </a:t>
            </a:r>
            <a:r>
              <a:rPr lang="en-ZA" b="1" dirty="0" smtClean="0"/>
              <a:t>enlist Nature as a partner </a:t>
            </a:r>
            <a:r>
              <a:rPr lang="en-ZA" dirty="0" smtClean="0"/>
              <a:t>and observe the shape and type of animal that would evolve through selection on performance. </a:t>
            </a:r>
          </a:p>
          <a:p>
            <a:endParaRPr lang="en-ZA" b="1" dirty="0" smtClean="0"/>
          </a:p>
          <a:p>
            <a:r>
              <a:rPr lang="en-ZA" b="1" dirty="0" smtClean="0"/>
              <a:t>No longer were replacement sheep required to conform to the outdated breed standards dictated by the show ring.</a:t>
            </a:r>
          </a:p>
          <a:p>
            <a:endParaRPr lang="en-ZA" dirty="0"/>
          </a:p>
        </p:txBody>
      </p:sp>
      <p:pic>
        <p:nvPicPr>
          <p:cNvPr id="10" name="Picture 9" descr="Tony .tif"/>
          <p:cNvPicPr>
            <a:picLocks noChangeAspect="1"/>
          </p:cNvPicPr>
          <p:nvPr/>
        </p:nvPicPr>
        <p:blipFill>
          <a:blip r:embed="rId4">
            <a:lum bright="22000" contrast="16000"/>
          </a:blip>
          <a:srcRect l="17498" r="17498"/>
          <a:stretch>
            <a:fillRect/>
          </a:stretch>
        </p:blipFill>
        <p:spPr>
          <a:xfrm>
            <a:off x="7286644" y="2000240"/>
            <a:ext cx="1462792" cy="1500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14446"/>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5" name="Rectangle 4"/>
          <p:cNvSpPr/>
          <p:nvPr/>
        </p:nvSpPr>
        <p:spPr>
          <a:xfrm>
            <a:off x="285720" y="1785926"/>
            <a:ext cx="6572280" cy="1754326"/>
          </a:xfrm>
          <a:prstGeom prst="rect">
            <a:avLst/>
          </a:prstGeom>
        </p:spPr>
        <p:txBody>
          <a:bodyPr wrap="square">
            <a:spAutoFit/>
          </a:bodyPr>
          <a:lstStyle/>
          <a:p>
            <a:r>
              <a:rPr lang="en-ZA" dirty="0" smtClean="0"/>
              <a:t>He believed that outstanding breeding </a:t>
            </a:r>
          </a:p>
          <a:p>
            <a:r>
              <a:rPr lang="en-ZA" dirty="0" smtClean="0"/>
              <a:t>material was also present in daughter </a:t>
            </a:r>
          </a:p>
          <a:p>
            <a:r>
              <a:rPr lang="en-ZA" dirty="0" smtClean="0"/>
              <a:t>studs and commercial flocks and should be </a:t>
            </a:r>
          </a:p>
          <a:p>
            <a:r>
              <a:rPr lang="en-ZA" dirty="0" smtClean="0"/>
              <a:t>utilized. </a:t>
            </a:r>
          </a:p>
          <a:p>
            <a:endParaRPr lang="en-ZA" dirty="0" smtClean="0"/>
          </a:p>
          <a:p>
            <a:r>
              <a:rPr lang="en-ZA" dirty="0" smtClean="0"/>
              <a:t>			</a:t>
            </a:r>
            <a:endParaRPr lang="en-ZA" dirty="0"/>
          </a:p>
        </p:txBody>
      </p:sp>
      <p:sp>
        <p:nvSpPr>
          <p:cNvPr id="7" name="Rectangle 6"/>
          <p:cNvSpPr/>
          <p:nvPr/>
        </p:nvSpPr>
        <p:spPr>
          <a:xfrm>
            <a:off x="2286000" y="1000109"/>
            <a:ext cx="4572000" cy="646331"/>
          </a:xfrm>
          <a:prstGeom prst="rect">
            <a:avLst/>
          </a:prstGeom>
        </p:spPr>
        <p:txBody>
          <a:bodyPr wrap="square">
            <a:spAutoFit/>
          </a:bodyPr>
          <a:lstStyle/>
          <a:p>
            <a:r>
              <a:rPr lang="en-ZA" b="1" dirty="0" smtClean="0"/>
              <a:t>Another important mentor was Jim Shepherd of the Australian Merino Society in WA. </a:t>
            </a:r>
            <a:endParaRPr lang="en-ZA" b="1" dirty="0"/>
          </a:p>
        </p:txBody>
      </p:sp>
      <p:pic>
        <p:nvPicPr>
          <p:cNvPr id="9" name="Picture 8" descr="AMS Jim Shepherd 1980 F1140025.JPG"/>
          <p:cNvPicPr>
            <a:picLocks noChangeAspect="1"/>
          </p:cNvPicPr>
          <p:nvPr/>
        </p:nvPicPr>
        <p:blipFill>
          <a:blip r:embed="rId3" cstate="print"/>
          <a:stretch>
            <a:fillRect/>
          </a:stretch>
        </p:blipFill>
        <p:spPr>
          <a:xfrm>
            <a:off x="4857752" y="1643050"/>
            <a:ext cx="4071966" cy="2714644"/>
          </a:xfrm>
          <a:prstGeom prst="rect">
            <a:avLst/>
          </a:prstGeom>
        </p:spPr>
      </p:pic>
      <p:sp>
        <p:nvSpPr>
          <p:cNvPr id="8" name="TextBox 7"/>
          <p:cNvSpPr txBox="1"/>
          <p:nvPr/>
        </p:nvSpPr>
        <p:spPr>
          <a:xfrm>
            <a:off x="285720" y="3143248"/>
            <a:ext cx="7858180" cy="2862322"/>
          </a:xfrm>
          <a:prstGeom prst="rect">
            <a:avLst/>
          </a:prstGeom>
          <a:noFill/>
        </p:spPr>
        <p:txBody>
          <a:bodyPr wrap="square" rtlCol="0">
            <a:spAutoFit/>
          </a:bodyPr>
          <a:lstStyle/>
          <a:p>
            <a:r>
              <a:rPr lang="en-ZA" dirty="0" smtClean="0"/>
              <a:t>He stated that it was tantamount to </a:t>
            </a:r>
          </a:p>
          <a:p>
            <a:r>
              <a:rPr lang="en-ZA" dirty="0" smtClean="0"/>
              <a:t>a national sin not to identify high</a:t>
            </a:r>
          </a:p>
          <a:p>
            <a:r>
              <a:rPr lang="en-ZA" dirty="0" smtClean="0"/>
              <a:t> performing females in commercial </a:t>
            </a:r>
          </a:p>
          <a:p>
            <a:r>
              <a:rPr lang="en-ZA" dirty="0" smtClean="0"/>
              <a:t>flocks and use them in ram breeding </a:t>
            </a:r>
          </a:p>
          <a:p>
            <a:r>
              <a:rPr lang="en-ZA" dirty="0" smtClean="0"/>
              <a:t>programmes.  </a:t>
            </a:r>
          </a:p>
          <a:p>
            <a:endParaRPr lang="en-ZA" dirty="0" smtClean="0"/>
          </a:p>
          <a:p>
            <a:r>
              <a:rPr lang="en-ZA" dirty="0" smtClean="0"/>
              <a:t>This led to his de-registration “for conduct contrary to the objects and ethics of the Australian Stud Merino Breeders’ Association”.  It was very strange that the Stud Breeders at the time considered this serious attempt to improve the productivity and adaptability of Merino sheep as a malpractice. 	</a:t>
            </a:r>
            <a:endParaRPr lang="en-Z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14446"/>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7" name="Rectangle 6"/>
          <p:cNvSpPr/>
          <p:nvPr/>
        </p:nvSpPr>
        <p:spPr>
          <a:xfrm>
            <a:off x="357158" y="1714488"/>
            <a:ext cx="7715304" cy="1754326"/>
          </a:xfrm>
          <a:prstGeom prst="rect">
            <a:avLst/>
          </a:prstGeom>
        </p:spPr>
        <p:txBody>
          <a:bodyPr wrap="square">
            <a:spAutoFit/>
          </a:bodyPr>
          <a:lstStyle/>
          <a:p>
            <a:r>
              <a:rPr lang="en-ZA" dirty="0" smtClean="0"/>
              <a:t>The concept of the Open Nucleus System was so logical and practical and offered so much promise that it was extended to the Foundation Flock Register, where provision was made for promoting females from commercial flocks.  </a:t>
            </a:r>
          </a:p>
          <a:p>
            <a:endParaRPr lang="en-ZA" dirty="0" smtClean="0"/>
          </a:p>
          <a:p>
            <a:endParaRPr lang="en-ZA" dirty="0" smtClean="0"/>
          </a:p>
          <a:p>
            <a:r>
              <a:rPr lang="en-ZA" dirty="0" smtClean="0"/>
              <a:t>	</a:t>
            </a:r>
            <a:endParaRPr lang="en-ZA" dirty="0"/>
          </a:p>
        </p:txBody>
      </p:sp>
      <p:sp>
        <p:nvSpPr>
          <p:cNvPr id="9" name="TextBox 8"/>
          <p:cNvSpPr txBox="1"/>
          <p:nvPr/>
        </p:nvSpPr>
        <p:spPr>
          <a:xfrm>
            <a:off x="2428860" y="928670"/>
            <a:ext cx="4786346" cy="461665"/>
          </a:xfrm>
          <a:prstGeom prst="rect">
            <a:avLst/>
          </a:prstGeom>
          <a:noFill/>
        </p:spPr>
        <p:txBody>
          <a:bodyPr wrap="square" rtlCol="0">
            <a:spAutoFit/>
          </a:bodyPr>
          <a:lstStyle/>
          <a:p>
            <a:r>
              <a:rPr lang="en-ZA" sz="2400" b="1" dirty="0" smtClean="0"/>
              <a:t>The Foundation Flock Register</a:t>
            </a:r>
            <a:endParaRPr lang="en-ZA" sz="2400" b="1" dirty="0"/>
          </a:p>
        </p:txBody>
      </p:sp>
      <p:pic>
        <p:nvPicPr>
          <p:cNvPr id="10" name="Picture 9" descr="Prof Ian Coop.jpg"/>
          <p:cNvPicPr>
            <a:picLocks noChangeAspect="1"/>
          </p:cNvPicPr>
          <p:nvPr/>
        </p:nvPicPr>
        <p:blipFill>
          <a:blip r:embed="rId3" cstate="print">
            <a:lum bright="-12000" contrast="8000"/>
          </a:blip>
          <a:stretch>
            <a:fillRect/>
          </a:stretch>
        </p:blipFill>
        <p:spPr>
          <a:xfrm>
            <a:off x="6215074" y="2786058"/>
            <a:ext cx="2514600" cy="3072384"/>
          </a:xfrm>
          <a:prstGeom prst="rect">
            <a:avLst/>
          </a:prstGeom>
        </p:spPr>
      </p:pic>
      <p:sp>
        <p:nvSpPr>
          <p:cNvPr id="11" name="TextBox 10"/>
          <p:cNvSpPr txBox="1"/>
          <p:nvPr/>
        </p:nvSpPr>
        <p:spPr>
          <a:xfrm>
            <a:off x="428596" y="2857496"/>
            <a:ext cx="5214974" cy="2031325"/>
          </a:xfrm>
          <a:prstGeom prst="rect">
            <a:avLst/>
          </a:prstGeom>
          <a:noFill/>
        </p:spPr>
        <p:txBody>
          <a:bodyPr wrap="square" rtlCol="0">
            <a:spAutoFit/>
          </a:bodyPr>
          <a:lstStyle/>
          <a:p>
            <a:r>
              <a:rPr lang="en-ZA" dirty="0" smtClean="0"/>
              <a:t>We followed the principle of </a:t>
            </a:r>
            <a:r>
              <a:rPr lang="en-ZA" b="1" dirty="0" smtClean="0"/>
              <a:t>promoting only ewes in the top 20% of a measured age group at the F3 </a:t>
            </a:r>
            <a:r>
              <a:rPr lang="en-ZA" dirty="0" smtClean="0"/>
              <a:t>generation.  This was a principle adopted by </a:t>
            </a:r>
            <a:r>
              <a:rPr lang="en-ZA" b="1" dirty="0" smtClean="0"/>
              <a:t>Prof Ian Coop</a:t>
            </a:r>
            <a:r>
              <a:rPr lang="en-ZA" dirty="0" smtClean="0"/>
              <a:t> of Lincoln University in the development of the </a:t>
            </a:r>
            <a:r>
              <a:rPr lang="en-ZA" dirty="0" err="1" smtClean="0"/>
              <a:t>Coopworth</a:t>
            </a:r>
            <a:r>
              <a:rPr lang="en-ZA" dirty="0" smtClean="0"/>
              <a:t>, a synthetic breed developed along the same lines as the Dohne with strict emphasis on performance.  </a:t>
            </a:r>
          </a:p>
        </p:txBody>
      </p:sp>
      <p:sp>
        <p:nvSpPr>
          <p:cNvPr id="12" name="Rectangle 11"/>
          <p:cNvSpPr/>
          <p:nvPr/>
        </p:nvSpPr>
        <p:spPr>
          <a:xfrm>
            <a:off x="500034" y="5143511"/>
            <a:ext cx="7358114" cy="1261884"/>
          </a:xfrm>
          <a:prstGeom prst="rect">
            <a:avLst/>
          </a:prstGeom>
        </p:spPr>
        <p:txBody>
          <a:bodyPr wrap="square">
            <a:spAutoFit/>
          </a:bodyPr>
          <a:lstStyle/>
          <a:p>
            <a:r>
              <a:rPr lang="en-ZA" dirty="0" smtClean="0"/>
              <a:t>I was privileged to visit Prof Coop in 1974</a:t>
            </a:r>
          </a:p>
          <a:p>
            <a:endParaRPr lang="en-ZA" dirty="0" smtClean="0"/>
          </a:p>
          <a:p>
            <a:r>
              <a:rPr lang="en-ZA" sz="2000" b="1" dirty="0" smtClean="0"/>
              <a:t>Over the decades that this principle has been</a:t>
            </a:r>
          </a:p>
          <a:p>
            <a:r>
              <a:rPr lang="en-ZA" sz="2000" b="1" dirty="0" smtClean="0"/>
              <a:t> applied in South Africa, it has had a profoundly positive result. </a:t>
            </a:r>
            <a:endParaRPr lang="en-ZA"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ppt_x"/>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5" name="Rectangle 4"/>
          <p:cNvSpPr/>
          <p:nvPr/>
        </p:nvSpPr>
        <p:spPr>
          <a:xfrm>
            <a:off x="357158" y="3571876"/>
            <a:ext cx="6000792" cy="2308324"/>
          </a:xfrm>
          <a:prstGeom prst="rect">
            <a:avLst/>
          </a:prstGeom>
        </p:spPr>
        <p:txBody>
          <a:bodyPr wrap="square">
            <a:spAutoFit/>
          </a:bodyPr>
          <a:lstStyle/>
          <a:p>
            <a:endParaRPr lang="en-ZA" dirty="0" smtClean="0"/>
          </a:p>
          <a:p>
            <a:r>
              <a:rPr lang="en-ZA" dirty="0" smtClean="0"/>
              <a:t>He believed in rearing rams in large mobs under commercial paddock conditions in order to ensure equitable comparisons between individuals and to identify those best adapted to the commercial environment.  </a:t>
            </a:r>
          </a:p>
          <a:p>
            <a:endParaRPr lang="en-ZA" dirty="0" smtClean="0"/>
          </a:p>
          <a:p>
            <a:r>
              <a:rPr lang="en-ZA" b="1" dirty="0" smtClean="0"/>
              <a:t>This fundamental principle still forms the basis of our philosophy.  </a:t>
            </a:r>
            <a:endParaRPr lang="en-ZA" b="1" dirty="0"/>
          </a:p>
        </p:txBody>
      </p:sp>
      <p:sp>
        <p:nvSpPr>
          <p:cNvPr id="7" name="Rectangle 6"/>
          <p:cNvSpPr/>
          <p:nvPr/>
        </p:nvSpPr>
        <p:spPr>
          <a:xfrm>
            <a:off x="285720" y="1785926"/>
            <a:ext cx="5357850" cy="1754326"/>
          </a:xfrm>
          <a:prstGeom prst="rect">
            <a:avLst/>
          </a:prstGeom>
        </p:spPr>
        <p:txBody>
          <a:bodyPr wrap="square">
            <a:spAutoFit/>
          </a:bodyPr>
          <a:lstStyle/>
          <a:p>
            <a:r>
              <a:rPr lang="en-ZA" dirty="0" smtClean="0"/>
              <a:t>Another innovator with whom we maintained close links was </a:t>
            </a:r>
            <a:r>
              <a:rPr lang="en-ZA" b="1" dirty="0" smtClean="0"/>
              <a:t>Jim Maple Brown </a:t>
            </a:r>
            <a:r>
              <a:rPr lang="en-ZA" dirty="0" smtClean="0"/>
              <a:t>of </a:t>
            </a:r>
            <a:r>
              <a:rPr lang="en-ZA" dirty="0" err="1" smtClean="0"/>
              <a:t>Goulburne</a:t>
            </a:r>
            <a:r>
              <a:rPr lang="en-ZA" dirty="0" smtClean="0"/>
              <a:t> NSW.  Under the guidance of </a:t>
            </a:r>
            <a:r>
              <a:rPr lang="en-ZA" b="1" dirty="0" smtClean="0"/>
              <a:t>Dr Helen Newton Turner</a:t>
            </a:r>
            <a:r>
              <a:rPr lang="en-ZA" dirty="0" smtClean="0"/>
              <a:t>, he pioneered the use of selection indices.  He was probably the first ram breeder ever to use the (now primitive) computers of the time - 1974 - to store and process sheep records.  </a:t>
            </a:r>
          </a:p>
        </p:txBody>
      </p:sp>
      <p:sp>
        <p:nvSpPr>
          <p:cNvPr id="9" name="TextBox 8"/>
          <p:cNvSpPr txBox="1"/>
          <p:nvPr/>
        </p:nvSpPr>
        <p:spPr>
          <a:xfrm>
            <a:off x="1785918" y="928670"/>
            <a:ext cx="7358082" cy="461665"/>
          </a:xfrm>
          <a:prstGeom prst="rect">
            <a:avLst/>
          </a:prstGeom>
          <a:noFill/>
        </p:spPr>
        <p:txBody>
          <a:bodyPr wrap="square" rtlCol="0">
            <a:spAutoFit/>
          </a:bodyPr>
          <a:lstStyle/>
          <a:p>
            <a:r>
              <a:rPr lang="en-ZA" sz="2400" b="1" dirty="0" smtClean="0"/>
              <a:t>Rearing rams in commercial paddock conditions</a:t>
            </a:r>
            <a:endParaRPr lang="en-ZA" sz="2400" b="1" dirty="0"/>
          </a:p>
        </p:txBody>
      </p:sp>
      <p:pic>
        <p:nvPicPr>
          <p:cNvPr id="10" name="Picture 9" descr="Jim Maple Brown and Lionel 1984 F1140042.JPG"/>
          <p:cNvPicPr>
            <a:picLocks noChangeAspect="1"/>
          </p:cNvPicPr>
          <p:nvPr/>
        </p:nvPicPr>
        <p:blipFill>
          <a:blip r:embed="rId3" cstate="print"/>
          <a:srcRect l="10124" t="12655" r="10124"/>
          <a:stretch>
            <a:fillRect/>
          </a:stretch>
        </p:blipFill>
        <p:spPr>
          <a:xfrm>
            <a:off x="6143636" y="1643050"/>
            <a:ext cx="2535275" cy="1851115"/>
          </a:xfrm>
          <a:prstGeom prst="rect">
            <a:avLst/>
          </a:prstGeom>
        </p:spPr>
      </p:pic>
      <p:pic>
        <p:nvPicPr>
          <p:cNvPr id="11" name="Picture 10" descr="Helen Newton Turner.jpg"/>
          <p:cNvPicPr>
            <a:picLocks noChangeAspect="1"/>
          </p:cNvPicPr>
          <p:nvPr/>
        </p:nvPicPr>
        <p:blipFill>
          <a:blip r:embed="rId4"/>
          <a:stretch>
            <a:fillRect/>
          </a:stretch>
        </p:blipFill>
        <p:spPr>
          <a:xfrm>
            <a:off x="6786578" y="4143380"/>
            <a:ext cx="1927860" cy="1516380"/>
          </a:xfrm>
          <a:prstGeom prst="rect">
            <a:avLst/>
          </a:prstGeom>
        </p:spPr>
      </p:pic>
      <p:sp>
        <p:nvSpPr>
          <p:cNvPr id="12" name="TextBox 11"/>
          <p:cNvSpPr txBox="1"/>
          <p:nvPr/>
        </p:nvSpPr>
        <p:spPr>
          <a:xfrm>
            <a:off x="6286512" y="3643314"/>
            <a:ext cx="2857488" cy="2585323"/>
          </a:xfrm>
          <a:prstGeom prst="rect">
            <a:avLst/>
          </a:prstGeom>
          <a:noFill/>
        </p:spPr>
        <p:txBody>
          <a:bodyPr wrap="square" rtlCol="0">
            <a:spAutoFit/>
          </a:bodyPr>
          <a:lstStyle/>
          <a:p>
            <a:r>
              <a:rPr lang="en-ZA" dirty="0" smtClean="0"/>
              <a:t>Jim Maple </a:t>
            </a:r>
            <a:r>
              <a:rPr lang="en-ZA" dirty="0" err="1" smtClean="0"/>
              <a:t>Bown</a:t>
            </a:r>
            <a:r>
              <a:rPr lang="en-ZA" dirty="0" smtClean="0"/>
              <a:t>, left</a:t>
            </a:r>
          </a:p>
          <a:p>
            <a:endParaRPr lang="en-ZA" dirty="0" smtClean="0"/>
          </a:p>
          <a:p>
            <a:endParaRPr lang="en-ZA" dirty="0" smtClean="0"/>
          </a:p>
          <a:p>
            <a:endParaRPr lang="en-ZA" dirty="0" smtClean="0"/>
          </a:p>
          <a:p>
            <a:endParaRPr lang="en-ZA" dirty="0" smtClean="0"/>
          </a:p>
          <a:p>
            <a:endParaRPr lang="en-ZA" dirty="0" smtClean="0"/>
          </a:p>
          <a:p>
            <a:endParaRPr lang="en-ZA" dirty="0" smtClean="0"/>
          </a:p>
          <a:p>
            <a:endParaRPr lang="en-ZA" dirty="0" smtClean="0"/>
          </a:p>
          <a:p>
            <a:r>
              <a:rPr lang="en-ZA" dirty="0" smtClean="0"/>
              <a:t>Dr Helen Newton Turner </a:t>
            </a:r>
            <a:endParaRPr lang="en-Z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TextBox 3"/>
          <p:cNvSpPr txBox="1"/>
          <p:nvPr/>
        </p:nvSpPr>
        <p:spPr>
          <a:xfrm>
            <a:off x="2143108" y="928670"/>
            <a:ext cx="4071966" cy="461665"/>
          </a:xfrm>
          <a:prstGeom prst="rect">
            <a:avLst/>
          </a:prstGeom>
          <a:noFill/>
        </p:spPr>
        <p:txBody>
          <a:bodyPr wrap="square" rtlCol="0">
            <a:spAutoFit/>
          </a:bodyPr>
          <a:lstStyle/>
          <a:p>
            <a:r>
              <a:rPr lang="en-ZA" sz="2400" b="1" dirty="0" smtClean="0"/>
              <a:t>1976 – The 10</a:t>
            </a:r>
            <a:r>
              <a:rPr lang="en-ZA" sz="2400" b="1" baseline="30000" dirty="0" smtClean="0"/>
              <a:t>th</a:t>
            </a:r>
            <a:r>
              <a:rPr lang="en-ZA" sz="2400" b="1" dirty="0" smtClean="0"/>
              <a:t> Anniversary</a:t>
            </a:r>
            <a:endParaRPr lang="en-ZA" sz="2400" b="1" dirty="0"/>
          </a:p>
        </p:txBody>
      </p:sp>
      <p:sp>
        <p:nvSpPr>
          <p:cNvPr id="5" name="TextBox 4"/>
          <p:cNvSpPr txBox="1"/>
          <p:nvPr/>
        </p:nvSpPr>
        <p:spPr>
          <a:xfrm>
            <a:off x="500034" y="1643050"/>
            <a:ext cx="8358245" cy="1323439"/>
          </a:xfrm>
          <a:prstGeom prst="rect">
            <a:avLst/>
          </a:prstGeom>
          <a:noFill/>
        </p:spPr>
        <p:txBody>
          <a:bodyPr wrap="square" rtlCol="0">
            <a:spAutoFit/>
          </a:bodyPr>
          <a:lstStyle/>
          <a:p>
            <a:r>
              <a:rPr lang="en-ZA" sz="2000" dirty="0" smtClean="0"/>
              <a:t>At the end of the first year 36 small studs were registered with </a:t>
            </a:r>
          </a:p>
          <a:p>
            <a:r>
              <a:rPr lang="en-ZA" sz="2000" dirty="0" smtClean="0"/>
              <a:t>2500  registered ewes</a:t>
            </a:r>
          </a:p>
          <a:p>
            <a:r>
              <a:rPr lang="en-ZA" sz="2000" dirty="0" smtClean="0"/>
              <a:t>At the end of 1979 there were 103 registered studs with </a:t>
            </a:r>
          </a:p>
          <a:p>
            <a:r>
              <a:rPr lang="en-ZA" sz="2000" dirty="0" smtClean="0"/>
              <a:t>18,543 recorded ewes</a:t>
            </a:r>
            <a:endParaRPr lang="en-ZA" sz="2000" dirty="0"/>
          </a:p>
        </p:txBody>
      </p:sp>
      <p:pic>
        <p:nvPicPr>
          <p:cNvPr id="6" name="Picture 5" descr="Cameron, Roelie le Roux and John  Torr 1976 .jpg"/>
          <p:cNvPicPr>
            <a:picLocks noChangeAspect="1"/>
          </p:cNvPicPr>
          <p:nvPr/>
        </p:nvPicPr>
        <p:blipFill>
          <a:blip r:embed="rId3"/>
          <a:srcRect b="6239"/>
          <a:stretch>
            <a:fillRect/>
          </a:stretch>
        </p:blipFill>
        <p:spPr>
          <a:xfrm>
            <a:off x="571472" y="3143248"/>
            <a:ext cx="4429156" cy="3145753"/>
          </a:xfrm>
          <a:prstGeom prst="rect">
            <a:avLst/>
          </a:prstGeom>
        </p:spPr>
      </p:pic>
      <p:sp>
        <p:nvSpPr>
          <p:cNvPr id="7" name="TextBox 6"/>
          <p:cNvSpPr txBox="1"/>
          <p:nvPr/>
        </p:nvSpPr>
        <p:spPr>
          <a:xfrm>
            <a:off x="5214942" y="3286124"/>
            <a:ext cx="3214711" cy="2554545"/>
          </a:xfrm>
          <a:prstGeom prst="rect">
            <a:avLst/>
          </a:prstGeom>
          <a:noFill/>
        </p:spPr>
        <p:txBody>
          <a:bodyPr wrap="square" rtlCol="0">
            <a:spAutoFit/>
          </a:bodyPr>
          <a:lstStyle/>
          <a:p>
            <a:r>
              <a:rPr lang="en-ZA" sz="2000" dirty="0" smtClean="0"/>
              <a:t>At the 10</a:t>
            </a:r>
            <a:r>
              <a:rPr lang="en-ZA" sz="2000" baseline="30000" dirty="0" smtClean="0"/>
              <a:t>th</a:t>
            </a:r>
            <a:r>
              <a:rPr lang="en-ZA" sz="2000" dirty="0" smtClean="0"/>
              <a:t> AGM in 1976, </a:t>
            </a:r>
            <a:r>
              <a:rPr lang="en-ZA" sz="2000" b="1" dirty="0" err="1" smtClean="0"/>
              <a:t>Roelie</a:t>
            </a:r>
            <a:r>
              <a:rPr lang="en-ZA" sz="2000" b="1" dirty="0" smtClean="0"/>
              <a:t> le Roux </a:t>
            </a:r>
            <a:r>
              <a:rPr lang="en-ZA" sz="2000" dirty="0" smtClean="0"/>
              <a:t>resigned after 10 very effective  years as president.</a:t>
            </a:r>
          </a:p>
          <a:p>
            <a:endParaRPr lang="en-ZA" sz="2000" dirty="0" smtClean="0"/>
          </a:p>
          <a:p>
            <a:r>
              <a:rPr lang="en-ZA" sz="2000" b="1" dirty="0" smtClean="0"/>
              <a:t>John </a:t>
            </a:r>
            <a:r>
              <a:rPr lang="en-ZA" sz="2000" b="1" dirty="0" err="1" smtClean="0"/>
              <a:t>Torr</a:t>
            </a:r>
            <a:r>
              <a:rPr lang="en-ZA" sz="2000" b="1" dirty="0" smtClean="0"/>
              <a:t> </a:t>
            </a:r>
            <a:r>
              <a:rPr lang="en-ZA" sz="2000" dirty="0" smtClean="0"/>
              <a:t>was the next president.  He served with distinction for 15 years.</a:t>
            </a:r>
            <a:endParaRPr lang="en-ZA"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09576" y="714356"/>
            <a:ext cx="8934425"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Calibri" pitchFamily="34" charset="0"/>
                <a:ea typeface="Calibri" pitchFamily="34" charset="0"/>
                <a:cs typeface="Times New Roman" pitchFamily="18" charset="0"/>
              </a:rPr>
              <a:t>		Competitive Shows scrapped in 1978</a:t>
            </a:r>
          </a:p>
          <a:p>
            <a:pPr fontAlgn="base">
              <a:spcBef>
                <a:spcPct val="0"/>
              </a:spcBef>
              <a:spcAft>
                <a:spcPct val="0"/>
              </a:spcAft>
            </a:pPr>
            <a:r>
              <a:rPr lang="en-US" sz="2000" b="1" dirty="0" smtClean="0"/>
              <a:t>		</a:t>
            </a:r>
            <a:endParaRPr lang="en-ZA" sz="2000" b="1" dirty="0" smtClean="0">
              <a:solidFill>
                <a:schemeClr val="tx2"/>
              </a:solidFill>
            </a:endParaRPr>
          </a:p>
          <a:p>
            <a:pPr fontAlgn="base">
              <a:spcBef>
                <a:spcPct val="0"/>
              </a:spcBef>
              <a:spcAft>
                <a:spcPct val="0"/>
              </a:spcAft>
            </a:pPr>
            <a:endParaRPr lang="en-ZA" sz="2000" b="1" dirty="0" smtClean="0">
              <a:solidFill>
                <a:schemeClr val="tx2"/>
              </a:solidFill>
            </a:endParaRPr>
          </a:p>
          <a:p>
            <a:pPr fontAlgn="base">
              <a:spcBef>
                <a:spcPct val="0"/>
              </a:spcBef>
              <a:spcAft>
                <a:spcPct val="0"/>
              </a:spcAft>
            </a:pPr>
            <a:endParaRPr lang="en-US" sz="2000" b="1" dirty="0" smtClean="0">
              <a:solidFill>
                <a:schemeClr val="tx2"/>
              </a:solidFill>
            </a:endParaRPr>
          </a:p>
          <a:p>
            <a:pPr fontAlgn="base">
              <a:spcBef>
                <a:spcPct val="0"/>
              </a:spcBef>
              <a:spcAft>
                <a:spcPct val="0"/>
              </a:spcAft>
            </a:pPr>
            <a:r>
              <a:rPr lang="en-US" sz="2000" b="1" dirty="0" smtClean="0">
                <a:solidFill>
                  <a:schemeClr val="tx2"/>
                </a:solidFill>
              </a:rPr>
              <a:t> </a:t>
            </a:r>
          </a:p>
          <a:p>
            <a:pPr fontAlgn="base">
              <a:spcBef>
                <a:spcPct val="0"/>
              </a:spcBef>
              <a:spcAft>
                <a:spcPct val="0"/>
              </a:spcAft>
            </a:pPr>
            <a:endParaRPr lang="en-US" sz="2000" b="1" dirty="0" smtClean="0">
              <a:solidFill>
                <a:schemeClr val="tx2"/>
              </a:solidFill>
            </a:endParaRPr>
          </a:p>
          <a:p>
            <a:pPr lvl="0" fontAlgn="base">
              <a:spcBef>
                <a:spcPct val="0"/>
              </a:spcBef>
              <a:spcAft>
                <a:spcPct val="0"/>
              </a:spcAft>
            </a:pPr>
            <a:endParaRPr lang="en-US" sz="2000" dirty="0" smtClean="0"/>
          </a:p>
          <a:p>
            <a:pPr lvl="0" fontAlgn="base">
              <a:spcBef>
                <a:spcPct val="0"/>
              </a:spcBef>
              <a:spcAft>
                <a:spcPct val="0"/>
              </a:spcAft>
            </a:pPr>
            <a:endParaRPr lang="en-US" sz="2400" dirty="0" smtClean="0"/>
          </a:p>
          <a:p>
            <a:pPr lvl="0" fontAlgn="base">
              <a:spcBef>
                <a:spcPct val="0"/>
              </a:spcBef>
              <a:spcAft>
                <a:spcPct val="0"/>
              </a:spcAft>
            </a:pPr>
            <a:endParaRPr lang="en-US" sz="2400" dirty="0" smtClean="0"/>
          </a:p>
          <a:p>
            <a:pPr lvl="0" fontAlgn="base">
              <a:spcBef>
                <a:spcPct val="0"/>
              </a:spcBef>
              <a:spcAft>
                <a:spcPct val="0"/>
              </a:spcAft>
            </a:pPr>
            <a:endParaRPr lang="en-US" sz="2400" dirty="0" smtClean="0"/>
          </a:p>
          <a:p>
            <a:pPr lvl="0" fontAlgn="base">
              <a:spcBef>
                <a:spcPct val="0"/>
              </a:spcBef>
              <a:spcAft>
                <a:spcPct val="0"/>
              </a:spcAft>
            </a:pPr>
            <a:endParaRPr lang="en-US" sz="2400" dirty="0" smtClean="0"/>
          </a:p>
          <a:p>
            <a:pPr lvl="0" fontAlgn="base">
              <a:spcBef>
                <a:spcPct val="0"/>
              </a:spcBef>
              <a:spcAft>
                <a:spcPct val="0"/>
              </a:spcAft>
            </a:pPr>
            <a:endParaRPr kumimoji="0" lang="en-US" sz="2400" b="1" i="0" u="none" strike="noStrike" cap="none" normalizeH="0" baseline="0" dirty="0" smtClean="0">
              <a:ln>
                <a:noFill/>
              </a:ln>
              <a:solidFill>
                <a:schemeClr val="tx2"/>
              </a:solidFill>
              <a:effectLst/>
              <a:latin typeface="Arial" pitchFamily="34" charset="0"/>
            </a:endParaRPr>
          </a:p>
          <a:p>
            <a:pPr lvl="0" fontAlgn="base">
              <a:spcBef>
                <a:spcPct val="0"/>
              </a:spcBef>
              <a:spcAft>
                <a:spcPct val="0"/>
              </a:spcAft>
            </a:pPr>
            <a:endParaRPr kumimoji="0" lang="en-US" sz="2400" b="1" i="0" u="none" strike="noStrike" cap="none" normalizeH="0" baseline="0" dirty="0" smtClean="0">
              <a:ln>
                <a:noFill/>
              </a:ln>
              <a:solidFill>
                <a:schemeClr val="tx2"/>
              </a:solidFill>
              <a:effectLst/>
              <a:latin typeface="Arial" pitchFamily="34" charset="0"/>
            </a:endParaRPr>
          </a:p>
        </p:txBody>
      </p:sp>
      <p:pic>
        <p:nvPicPr>
          <p:cNvPr id="4" name="Picture 4" descr="Okinawa champion stud ram"/>
          <p:cNvPicPr>
            <a:picLocks noChangeAspect="1" noChangeArrowheads="1"/>
          </p:cNvPicPr>
          <p:nvPr/>
        </p:nvPicPr>
        <p:blipFill>
          <a:blip r:embed="rId2" cstate="print"/>
          <a:srcRect/>
          <a:stretch>
            <a:fillRect/>
          </a:stretch>
        </p:blipFill>
        <p:spPr bwMode="auto">
          <a:xfrm>
            <a:off x="5143504" y="3643314"/>
            <a:ext cx="2821432" cy="2784099"/>
          </a:xfrm>
          <a:prstGeom prst="rect">
            <a:avLst/>
          </a:prstGeom>
          <a:noFill/>
          <a:ln w="9525">
            <a:noFill/>
            <a:miter lim="800000"/>
            <a:headEnd/>
            <a:tailEnd/>
          </a:ln>
        </p:spPr>
      </p:pic>
      <p:sp>
        <p:nvSpPr>
          <p:cNvPr id="6" name="TextBox 5"/>
          <p:cNvSpPr txBox="1"/>
          <p:nvPr/>
        </p:nvSpPr>
        <p:spPr>
          <a:xfrm>
            <a:off x="7072333" y="4286256"/>
            <a:ext cx="1071570" cy="1569660"/>
          </a:xfrm>
          <a:prstGeom prst="rect">
            <a:avLst/>
          </a:prstGeom>
          <a:noFill/>
        </p:spPr>
        <p:txBody>
          <a:bodyPr wrap="square" rtlCol="0">
            <a:spAutoFit/>
          </a:bodyPr>
          <a:lstStyle/>
          <a:p>
            <a:r>
              <a:rPr lang="en-US" sz="9600" b="1" dirty="0" smtClean="0">
                <a:solidFill>
                  <a:srgbClr val="FF0000"/>
                </a:solidFill>
              </a:rPr>
              <a:t>X</a:t>
            </a:r>
            <a:endParaRPr lang="en-US" sz="9600" b="1" dirty="0">
              <a:solidFill>
                <a:srgbClr val="FF0000"/>
              </a:solidFill>
            </a:endParaRPr>
          </a:p>
        </p:txBody>
      </p:sp>
      <p:pic>
        <p:nvPicPr>
          <p:cNvPr id="7" name="Picture 6" descr="Nat Champs BW 1973 244.jpg"/>
          <p:cNvPicPr>
            <a:picLocks noChangeAspect="1"/>
          </p:cNvPicPr>
          <p:nvPr/>
        </p:nvPicPr>
        <p:blipFill>
          <a:blip r:embed="rId3" cstate="print"/>
          <a:stretch>
            <a:fillRect/>
          </a:stretch>
        </p:blipFill>
        <p:spPr>
          <a:xfrm>
            <a:off x="571472" y="3699746"/>
            <a:ext cx="4071966" cy="2886947"/>
          </a:xfrm>
          <a:prstGeom prst="rect">
            <a:avLst/>
          </a:prstGeom>
        </p:spPr>
      </p:pic>
      <p:sp>
        <p:nvSpPr>
          <p:cNvPr id="11" name="TextBox 10"/>
          <p:cNvSpPr txBox="1"/>
          <p:nvPr/>
        </p:nvSpPr>
        <p:spPr>
          <a:xfrm>
            <a:off x="1928800" y="6215083"/>
            <a:ext cx="652743" cy="369332"/>
          </a:xfrm>
          <a:prstGeom prst="rect">
            <a:avLst/>
          </a:prstGeom>
          <a:noFill/>
        </p:spPr>
        <p:txBody>
          <a:bodyPr wrap="none" rtlCol="0">
            <a:spAutoFit/>
          </a:bodyPr>
          <a:lstStyle/>
          <a:p>
            <a:r>
              <a:rPr lang="en-US" dirty="0" smtClean="0">
                <a:solidFill>
                  <a:schemeClr val="bg2"/>
                </a:solidFill>
              </a:rPr>
              <a:t>1973</a:t>
            </a:r>
            <a:endParaRPr lang="en-US" dirty="0">
              <a:solidFill>
                <a:schemeClr val="bg2"/>
              </a:solidFill>
            </a:endParaRPr>
          </a:p>
        </p:txBody>
      </p:sp>
      <p:sp>
        <p:nvSpPr>
          <p:cNvPr id="12" name="TextBox 11"/>
          <p:cNvSpPr txBox="1"/>
          <p:nvPr/>
        </p:nvSpPr>
        <p:spPr>
          <a:xfrm>
            <a:off x="571472" y="3500438"/>
            <a:ext cx="1285885" cy="1569660"/>
          </a:xfrm>
          <a:prstGeom prst="rect">
            <a:avLst/>
          </a:prstGeom>
          <a:noFill/>
        </p:spPr>
        <p:txBody>
          <a:bodyPr wrap="square" rtlCol="0">
            <a:spAutoFit/>
          </a:bodyPr>
          <a:lstStyle/>
          <a:p>
            <a:r>
              <a:rPr lang="en-US" sz="9600" b="1" dirty="0" smtClean="0">
                <a:solidFill>
                  <a:srgbClr val="FF0000"/>
                </a:solidFill>
              </a:rPr>
              <a:t>X</a:t>
            </a:r>
            <a:endParaRPr lang="en-US" sz="9600" b="1" dirty="0">
              <a:solidFill>
                <a:srgbClr val="FF0000"/>
              </a:solidFill>
            </a:endParaRPr>
          </a:p>
        </p:txBody>
      </p:sp>
      <p:sp>
        <p:nvSpPr>
          <p:cNvPr id="8" name="TextBox 7"/>
          <p:cNvSpPr txBox="1"/>
          <p:nvPr/>
        </p:nvSpPr>
        <p:spPr>
          <a:xfrm>
            <a:off x="206833" y="2071678"/>
            <a:ext cx="8354025" cy="1015663"/>
          </a:xfrm>
          <a:prstGeom prst="rect">
            <a:avLst/>
          </a:prstGeom>
          <a:noFill/>
        </p:spPr>
        <p:txBody>
          <a:bodyPr wrap="square" rtlCol="0">
            <a:spAutoFit/>
          </a:bodyPr>
          <a:lstStyle/>
          <a:p>
            <a:pPr fontAlgn="base">
              <a:spcBef>
                <a:spcPct val="0"/>
              </a:spcBef>
              <a:spcAft>
                <a:spcPct val="0"/>
              </a:spcAft>
            </a:pPr>
            <a:r>
              <a:rPr lang="en-US" sz="2000" dirty="0" smtClean="0"/>
              <a:t>All animals were</a:t>
            </a:r>
            <a:r>
              <a:rPr lang="en-US" sz="2000" i="1" dirty="0" smtClean="0"/>
              <a:t> </a:t>
            </a:r>
            <a:r>
              <a:rPr lang="en-US" sz="2000" dirty="0" smtClean="0"/>
              <a:t>now</a:t>
            </a:r>
            <a:r>
              <a:rPr lang="en-US" sz="2000" i="1" dirty="0" smtClean="0"/>
              <a:t> </a:t>
            </a:r>
            <a:r>
              <a:rPr lang="en-US" sz="2000" dirty="0" smtClean="0"/>
              <a:t>evaluated according to their measured relative efficiency in a commercial environment.   Breeders were reluctant to isolate sheep for show preparation. </a:t>
            </a:r>
          </a:p>
        </p:txBody>
      </p:sp>
      <p:sp>
        <p:nvSpPr>
          <p:cNvPr id="9" name="Rectangle 8"/>
          <p:cNvSpPr/>
          <p:nvPr/>
        </p:nvSpPr>
        <p:spPr>
          <a:xfrm>
            <a:off x="206832" y="3071810"/>
            <a:ext cx="8937167" cy="461665"/>
          </a:xfrm>
          <a:prstGeom prst="rect">
            <a:avLst/>
          </a:prstGeom>
        </p:spPr>
        <p:txBody>
          <a:bodyPr wrap="square">
            <a:spAutoFit/>
          </a:bodyPr>
          <a:lstStyle/>
          <a:p>
            <a:pPr fontAlgn="base">
              <a:spcBef>
                <a:spcPct val="0"/>
              </a:spcBef>
              <a:spcAft>
                <a:spcPct val="0"/>
              </a:spcAft>
            </a:pPr>
            <a:r>
              <a:rPr lang="en-US" sz="2400" b="1" dirty="0" smtClean="0"/>
              <a:t>Show success was no longer of any use to breeders or their clients</a:t>
            </a:r>
            <a:r>
              <a:rPr lang="en-US" sz="2400" b="1" dirty="0" smtClean="0">
                <a:solidFill>
                  <a:schemeClr val="tx2"/>
                </a:solidFill>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82" y="214290"/>
            <a:ext cx="1571636" cy="1214446"/>
          </a:xfrm>
          <a:prstGeom prst="rect">
            <a:avLst/>
          </a:prstGeom>
        </p:spPr>
      </p:pic>
      <p:sp>
        <p:nvSpPr>
          <p:cNvPr id="13" name="TextBox 1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14" name="Rectangle 13"/>
          <p:cNvSpPr/>
          <p:nvPr/>
        </p:nvSpPr>
        <p:spPr>
          <a:xfrm>
            <a:off x="285720" y="1285860"/>
            <a:ext cx="7929618" cy="646331"/>
          </a:xfrm>
          <a:prstGeom prst="rect">
            <a:avLst/>
          </a:prstGeom>
        </p:spPr>
        <p:txBody>
          <a:bodyPr wrap="square">
            <a:spAutoFit/>
          </a:bodyPr>
          <a:lstStyle/>
          <a:p>
            <a:pPr fontAlgn="base">
              <a:spcBef>
                <a:spcPct val="0"/>
              </a:spcBef>
              <a:spcAft>
                <a:spcPct val="0"/>
              </a:spcAft>
            </a:pPr>
            <a:r>
              <a:rPr lang="en-US" dirty="0" smtClean="0"/>
              <a:t>		The success of a stud was now determined by its performance in a commercial environment - not by performance in the show ring</a:t>
            </a:r>
            <a:r>
              <a:rPr lang="en-US" b="1" dirty="0" smtClean="0"/>
              <a:t>.</a:t>
            </a:r>
          </a:p>
        </p:txBody>
      </p:sp>
      <p:sp>
        <p:nvSpPr>
          <p:cNvPr id="15" name="TextBox 14"/>
          <p:cNvSpPr txBox="1"/>
          <p:nvPr/>
        </p:nvSpPr>
        <p:spPr>
          <a:xfrm>
            <a:off x="4572000" y="3000372"/>
            <a:ext cx="184731" cy="369332"/>
          </a:xfrm>
          <a:prstGeom prst="rect">
            <a:avLst/>
          </a:prstGeom>
          <a:noFill/>
        </p:spPr>
        <p:txBody>
          <a:bodyPr wrap="none" rtlCol="0">
            <a:spAutoFit/>
          </a:bodyPr>
          <a:lstStyle/>
          <a:p>
            <a:endParaRPr lang="en-Z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1+#ppt_w/2"/>
                                          </p:val>
                                        </p:tav>
                                        <p:tav tm="100000">
                                          <p:val>
                                            <p:strVal val="#ppt_x"/>
                                          </p:val>
                                        </p:tav>
                                      </p:tavLst>
                                    </p:anim>
                                    <p:anim calcmode="lin" valueType="num">
                                      <p:cBhvr additive="base">
                                        <p:cTn id="14"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Rectangle 3"/>
          <p:cNvSpPr/>
          <p:nvPr/>
        </p:nvSpPr>
        <p:spPr>
          <a:xfrm>
            <a:off x="142844" y="1714488"/>
            <a:ext cx="8358246" cy="707886"/>
          </a:xfrm>
          <a:prstGeom prst="rect">
            <a:avLst/>
          </a:prstGeom>
        </p:spPr>
        <p:txBody>
          <a:bodyPr wrap="square">
            <a:spAutoFit/>
          </a:bodyPr>
          <a:lstStyle/>
          <a:p>
            <a:r>
              <a:rPr lang="en-ZA" sz="2000" dirty="0" smtClean="0"/>
              <a:t>By 1990 there were over 300 breeders with nearly 48,000 recorded ewes, spread over the entire country.  </a:t>
            </a:r>
            <a:r>
              <a:rPr lang="en-ZA" dirty="0" smtClean="0"/>
              <a:t>	</a:t>
            </a:r>
            <a:endParaRPr lang="en-ZA" dirty="0"/>
          </a:p>
        </p:txBody>
      </p:sp>
      <p:sp>
        <p:nvSpPr>
          <p:cNvPr id="5" name="TextBox 4"/>
          <p:cNvSpPr txBox="1"/>
          <p:nvPr/>
        </p:nvSpPr>
        <p:spPr>
          <a:xfrm>
            <a:off x="2214546" y="1000108"/>
            <a:ext cx="6286544" cy="461665"/>
          </a:xfrm>
          <a:prstGeom prst="rect">
            <a:avLst/>
          </a:prstGeom>
          <a:noFill/>
        </p:spPr>
        <p:txBody>
          <a:bodyPr wrap="square" rtlCol="0">
            <a:spAutoFit/>
          </a:bodyPr>
          <a:lstStyle/>
          <a:p>
            <a:r>
              <a:rPr lang="en-ZA" sz="2400" b="1" dirty="0" smtClean="0"/>
              <a:t>Exceptional growth over the first three decades</a:t>
            </a:r>
            <a:endParaRPr lang="en-ZA" sz="2400" b="1" dirty="0"/>
          </a:p>
        </p:txBody>
      </p:sp>
      <p:pic>
        <p:nvPicPr>
          <p:cNvPr id="6" name="Picture 5" descr="4-wheel drive with caption1.jpg"/>
          <p:cNvPicPr>
            <a:picLocks noChangeAspect="1"/>
          </p:cNvPicPr>
          <p:nvPr/>
        </p:nvPicPr>
        <p:blipFill>
          <a:blip r:embed="rId3" cstate="print"/>
          <a:stretch>
            <a:fillRect/>
          </a:stretch>
        </p:blipFill>
        <p:spPr>
          <a:xfrm>
            <a:off x="4214810" y="2357430"/>
            <a:ext cx="4683669" cy="3974607"/>
          </a:xfrm>
          <a:prstGeom prst="rect">
            <a:avLst/>
          </a:prstGeom>
        </p:spPr>
      </p:pic>
      <p:sp>
        <p:nvSpPr>
          <p:cNvPr id="8" name="TextBox 7"/>
          <p:cNvSpPr txBox="1"/>
          <p:nvPr/>
        </p:nvSpPr>
        <p:spPr>
          <a:xfrm>
            <a:off x="142844" y="2571744"/>
            <a:ext cx="4357718" cy="5201424"/>
          </a:xfrm>
          <a:prstGeom prst="rect">
            <a:avLst/>
          </a:prstGeom>
          <a:noFill/>
        </p:spPr>
        <p:txBody>
          <a:bodyPr wrap="square" rtlCol="0">
            <a:spAutoFit/>
          </a:bodyPr>
          <a:lstStyle/>
          <a:p>
            <a:r>
              <a:rPr lang="en-ZA" sz="2000" dirty="0" smtClean="0"/>
              <a:t>This was the result of:</a:t>
            </a:r>
          </a:p>
          <a:p>
            <a:endParaRPr lang="en-ZA" sz="2000" dirty="0" smtClean="0"/>
          </a:p>
          <a:p>
            <a:pPr>
              <a:buFont typeface="Arial" pitchFamily="34" charset="0"/>
              <a:buChar char="•"/>
            </a:pPr>
            <a:r>
              <a:rPr lang="en-ZA" sz="2000" dirty="0" smtClean="0"/>
              <a:t>Rapid improvement due to effective </a:t>
            </a:r>
          </a:p>
          <a:p>
            <a:r>
              <a:rPr lang="en-ZA" sz="2000" dirty="0" smtClean="0"/>
              <a:t>breeding and selection methods</a:t>
            </a:r>
          </a:p>
          <a:p>
            <a:endParaRPr lang="en-ZA" sz="2000" dirty="0" smtClean="0"/>
          </a:p>
          <a:p>
            <a:pPr>
              <a:buFont typeface="Arial" pitchFamily="34" charset="0"/>
              <a:buChar char="•"/>
            </a:pPr>
            <a:r>
              <a:rPr lang="en-ZA" sz="2000" dirty="0" smtClean="0"/>
              <a:t>The superior productivity of the Dohne </a:t>
            </a:r>
            <a:r>
              <a:rPr lang="en-ZA" sz="2000" b="1" dirty="0" smtClean="0"/>
              <a:t>(the 4-wheel drive sheep!)</a:t>
            </a:r>
          </a:p>
          <a:p>
            <a:pPr>
              <a:buFont typeface="Arial" pitchFamily="34" charset="0"/>
              <a:buChar char="•"/>
            </a:pPr>
            <a:endParaRPr lang="en-ZA" sz="2000" dirty="0" smtClean="0"/>
          </a:p>
          <a:p>
            <a:pPr>
              <a:buFont typeface="Arial" pitchFamily="34" charset="0"/>
              <a:buChar char="•"/>
            </a:pPr>
            <a:r>
              <a:rPr lang="en-ZA" sz="2000" dirty="0" smtClean="0"/>
              <a:t>An education programme  targeted </a:t>
            </a:r>
          </a:p>
          <a:p>
            <a:r>
              <a:rPr lang="en-ZA" sz="2000" dirty="0" smtClean="0"/>
              <a:t>at stud breeders, assessors and flock breeders</a:t>
            </a:r>
          </a:p>
          <a:p>
            <a:endParaRPr lang="en-ZA" sz="2000" dirty="0" smtClean="0"/>
          </a:p>
          <a:p>
            <a:pPr>
              <a:buFont typeface="Arial" pitchFamily="34" charset="0"/>
              <a:buChar char="•"/>
            </a:pPr>
            <a:r>
              <a:rPr lang="en-ZA" sz="2000" dirty="0" smtClean="0"/>
              <a:t>Effective publicity and promotion</a:t>
            </a:r>
          </a:p>
          <a:p>
            <a:pPr>
              <a:buFont typeface="Arial" pitchFamily="34" charset="0"/>
              <a:buChar char="•"/>
            </a:pPr>
            <a:endParaRPr lang="en-ZA" dirty="0" smtClean="0"/>
          </a:p>
          <a:p>
            <a:pPr>
              <a:buFont typeface="Arial" pitchFamily="34" charset="0"/>
              <a:buChar char="•"/>
            </a:pPr>
            <a:endParaRPr lang="en-ZA" dirty="0" smtClean="0"/>
          </a:p>
          <a:p>
            <a:endParaRPr lang="en-ZA" dirty="0" smtClean="0"/>
          </a:p>
          <a:p>
            <a:endParaRPr lang="en-ZA"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 y="0"/>
            <a:ext cx="9144000" cy="784830"/>
          </a:xfrm>
          <a:prstGeom prst="rect">
            <a:avLst/>
          </a:prstGeom>
          <a:noFill/>
          <a:ln w="12700" cap="sq">
            <a:noFill/>
            <a:miter lim="800000"/>
            <a:headEnd type="none" w="sm" len="sm"/>
            <a:tailEnd type="none" w="sm" len="sm"/>
          </a:ln>
          <a:effectLst/>
        </p:spPr>
        <p:txBody>
          <a:bodyPr>
            <a:spAutoFit/>
          </a:bodyPr>
          <a:lstStyle/>
          <a:p>
            <a:pPr lvl="2" algn="just"/>
            <a:endParaRPr kumimoji="0" lang="en-US">
              <a:latin typeface="Times New Roman" pitchFamily="18" charset="0"/>
            </a:endParaRPr>
          </a:p>
          <a:p>
            <a:pPr>
              <a:spcBef>
                <a:spcPct val="50000"/>
              </a:spcBef>
            </a:pPr>
            <a:endParaRPr kumimoji="0" lang="en-US">
              <a:latin typeface="Times New Roman" pitchFamily="18" charset="0"/>
            </a:endParaRPr>
          </a:p>
        </p:txBody>
      </p:sp>
      <p:sp>
        <p:nvSpPr>
          <p:cNvPr id="50179" name="Rectangle 3"/>
          <p:cNvSpPr>
            <a:spLocks noChangeArrowheads="1"/>
          </p:cNvSpPr>
          <p:nvPr/>
        </p:nvSpPr>
        <p:spPr bwMode="auto">
          <a:xfrm>
            <a:off x="2" y="3"/>
            <a:ext cx="9144000" cy="3108543"/>
          </a:xfrm>
          <a:prstGeom prst="rect">
            <a:avLst/>
          </a:prstGeom>
          <a:noFill/>
          <a:ln w="12700" cap="sq">
            <a:noFill/>
            <a:miter lim="800000"/>
            <a:headEnd type="none" w="sm" len="sm"/>
            <a:tailEnd type="none" w="sm" len="sm"/>
          </a:ln>
          <a:effectLst/>
        </p:spPr>
        <p:txBody>
          <a:bodyPr wrap="square">
            <a:spAutoFit/>
          </a:bodyPr>
          <a:lstStyle/>
          <a:p>
            <a:r>
              <a:rPr kumimoji="0" lang="en-US" b="1" dirty="0">
                <a:solidFill>
                  <a:srgbClr val="000000"/>
                </a:solidFill>
              </a:rPr>
              <a:t>	</a:t>
            </a:r>
          </a:p>
          <a:p>
            <a:r>
              <a:rPr lang="en-US" sz="2400" b="1" dirty="0">
                <a:solidFill>
                  <a:srgbClr val="000000"/>
                </a:solidFill>
              </a:rPr>
              <a:t> </a:t>
            </a:r>
            <a:r>
              <a:rPr lang="en-US" sz="2400" b="1" dirty="0" smtClean="0">
                <a:solidFill>
                  <a:srgbClr val="000000"/>
                </a:solidFill>
              </a:rPr>
              <a:t>    </a:t>
            </a:r>
            <a:endParaRPr lang="en-GB" sz="2000" b="1" dirty="0">
              <a:solidFill>
                <a:srgbClr val="000000"/>
              </a:solidFill>
            </a:endParaRPr>
          </a:p>
          <a:p>
            <a:r>
              <a:rPr lang="en-GB" sz="2000" b="1" dirty="0">
                <a:solidFill>
                  <a:srgbClr val="000000"/>
                </a:solidFill>
              </a:rPr>
              <a:t> </a:t>
            </a:r>
            <a:r>
              <a:rPr lang="en-GB" sz="2000" b="1" dirty="0" smtClean="0">
                <a:solidFill>
                  <a:srgbClr val="000000"/>
                </a:solidFill>
              </a:rPr>
              <a:t>    </a:t>
            </a:r>
            <a:endParaRPr lang="en-GB" sz="2000" b="1" dirty="0">
              <a:solidFill>
                <a:srgbClr val="FF0000"/>
              </a:solidFill>
            </a:endParaRPr>
          </a:p>
          <a:p>
            <a:endParaRPr lang="en-GB" sz="2000" b="1" dirty="0">
              <a:solidFill>
                <a:srgbClr val="000000"/>
              </a:solidFill>
            </a:endParaRPr>
          </a:p>
          <a:p>
            <a:r>
              <a:rPr lang="en-GB" sz="2000" b="1" dirty="0">
                <a:solidFill>
                  <a:srgbClr val="000000"/>
                </a:solidFill>
              </a:rPr>
              <a:t>	</a:t>
            </a:r>
            <a:endParaRPr kumimoji="0" lang="en-GB" sz="2000" dirty="0">
              <a:solidFill>
                <a:srgbClr val="000000"/>
              </a:solidFill>
            </a:endParaRPr>
          </a:p>
          <a:p>
            <a:pPr lvl="2"/>
            <a:r>
              <a:rPr lang="en-GB" sz="2000" b="1" dirty="0">
                <a:solidFill>
                  <a:srgbClr val="FF0000"/>
                </a:solidFill>
              </a:rPr>
              <a:t>	</a:t>
            </a:r>
          </a:p>
          <a:p>
            <a:pPr lvl="2"/>
            <a:endParaRPr lang="en-GB" b="1" dirty="0">
              <a:solidFill>
                <a:srgbClr val="FF0000"/>
              </a:solidFill>
            </a:endParaRPr>
          </a:p>
          <a:p>
            <a:pPr lvl="2"/>
            <a:endParaRPr lang="en-GB" b="1" dirty="0">
              <a:solidFill>
                <a:srgbClr val="000000"/>
              </a:solidFill>
            </a:endParaRPr>
          </a:p>
          <a:p>
            <a:endParaRPr lang="en-GB" b="1" dirty="0">
              <a:solidFill>
                <a:srgbClr val="FF0000"/>
              </a:solidFill>
            </a:endParaRPr>
          </a:p>
          <a:p>
            <a:endParaRPr kumimoji="0" lang="en-US" sz="2000" b="1" dirty="0">
              <a:solidFill>
                <a:srgbClr val="00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14446"/>
          </a:xfrm>
          <a:prstGeom prst="rect">
            <a:avLst/>
          </a:prstGeom>
        </p:spPr>
      </p:pic>
      <p:sp>
        <p:nvSpPr>
          <p:cNvPr id="10" name="TextBox 9"/>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6" name="Rectangle 5"/>
          <p:cNvSpPr/>
          <p:nvPr/>
        </p:nvSpPr>
        <p:spPr>
          <a:xfrm>
            <a:off x="2000232" y="928671"/>
            <a:ext cx="6143668" cy="830997"/>
          </a:xfrm>
          <a:prstGeom prst="rect">
            <a:avLst/>
          </a:prstGeom>
        </p:spPr>
        <p:txBody>
          <a:bodyPr wrap="square">
            <a:spAutoFit/>
          </a:bodyPr>
          <a:lstStyle/>
          <a:p>
            <a:r>
              <a:rPr lang="en-ZA" sz="2400" b="1" dirty="0" smtClean="0"/>
              <a:t>My relationship with sheep began at an early age and has persisted  throughout my life</a:t>
            </a:r>
            <a:endParaRPr lang="en-ZA" sz="2400" dirty="0"/>
          </a:p>
        </p:txBody>
      </p:sp>
      <p:sp>
        <p:nvSpPr>
          <p:cNvPr id="7" name="TextBox 6"/>
          <p:cNvSpPr txBox="1"/>
          <p:nvPr/>
        </p:nvSpPr>
        <p:spPr>
          <a:xfrm>
            <a:off x="4572000" y="1285860"/>
            <a:ext cx="71438" cy="369332"/>
          </a:xfrm>
          <a:prstGeom prst="rect">
            <a:avLst/>
          </a:prstGeom>
          <a:noFill/>
        </p:spPr>
        <p:txBody>
          <a:bodyPr wrap="square" rtlCol="0">
            <a:spAutoFit/>
          </a:bodyPr>
          <a:lstStyle/>
          <a:p>
            <a:endParaRPr lang="en-ZA" dirty="0"/>
          </a:p>
        </p:txBody>
      </p:sp>
      <p:pic>
        <p:nvPicPr>
          <p:cNvPr id="8" name="Picture 3" descr="Cameron - relationship with sheep began early"/>
          <p:cNvPicPr>
            <a:picLocks noChangeAspect="1" noChangeArrowheads="1"/>
          </p:cNvPicPr>
          <p:nvPr/>
        </p:nvPicPr>
        <p:blipFill>
          <a:blip r:embed="rId3"/>
          <a:srcRect/>
          <a:stretch>
            <a:fillRect/>
          </a:stretch>
        </p:blipFill>
        <p:spPr bwMode="auto">
          <a:xfrm>
            <a:off x="500034" y="2000240"/>
            <a:ext cx="3313112" cy="3273425"/>
          </a:xfrm>
          <a:prstGeom prst="rect">
            <a:avLst/>
          </a:prstGeom>
          <a:noFill/>
          <a:ln w="9525">
            <a:noFill/>
            <a:miter lim="800000"/>
            <a:headEnd/>
            <a:tailEnd/>
          </a:ln>
        </p:spPr>
      </p:pic>
      <p:pic>
        <p:nvPicPr>
          <p:cNvPr id="11" name="Picture 4" descr="Cameron's relationship with Sheep"/>
          <p:cNvPicPr>
            <a:picLocks noChangeAspect="1" noChangeArrowheads="1"/>
          </p:cNvPicPr>
          <p:nvPr/>
        </p:nvPicPr>
        <p:blipFill>
          <a:blip r:embed="rId4"/>
          <a:srcRect/>
          <a:stretch>
            <a:fillRect/>
          </a:stretch>
        </p:blipFill>
        <p:spPr bwMode="auto">
          <a:xfrm>
            <a:off x="4500562" y="2000240"/>
            <a:ext cx="3614165" cy="4454534"/>
          </a:xfrm>
          <a:prstGeom prst="rect">
            <a:avLst/>
          </a:prstGeom>
          <a:noFill/>
          <a:ln w="9525">
            <a:noFill/>
            <a:miter lim="800000"/>
            <a:headEnd/>
            <a:tailEnd/>
          </a:ln>
        </p:spPr>
      </p:pic>
      <p:sp>
        <p:nvSpPr>
          <p:cNvPr id="12" name="TextBox 11"/>
          <p:cNvSpPr txBox="1"/>
          <p:nvPr/>
        </p:nvSpPr>
        <p:spPr>
          <a:xfrm>
            <a:off x="571473" y="5786454"/>
            <a:ext cx="3786214" cy="830997"/>
          </a:xfrm>
          <a:prstGeom prst="rect">
            <a:avLst/>
          </a:prstGeom>
          <a:noFill/>
        </p:spPr>
        <p:txBody>
          <a:bodyPr wrap="square" rtlCol="0">
            <a:spAutoFit/>
          </a:bodyPr>
          <a:lstStyle/>
          <a:p>
            <a:r>
              <a:rPr lang="en-ZA" sz="2400" b="1" dirty="0" smtClean="0"/>
              <a:t>Becoming more intimate as my career progressed</a:t>
            </a:r>
            <a:endParaRPr lang="en-ZA" sz="2400" b="1" dirty="0"/>
          </a:p>
        </p:txBody>
      </p:sp>
    </p:spTree>
  </p:cSld>
  <p:clrMapOvr>
    <a:masterClrMapping/>
  </p:clrMapOvr>
  <p:transition>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TextBox 3"/>
          <p:cNvSpPr txBox="1"/>
          <p:nvPr/>
        </p:nvSpPr>
        <p:spPr>
          <a:xfrm>
            <a:off x="2143108" y="1000108"/>
            <a:ext cx="6357982" cy="461665"/>
          </a:xfrm>
          <a:prstGeom prst="rect">
            <a:avLst/>
          </a:prstGeom>
          <a:noFill/>
        </p:spPr>
        <p:txBody>
          <a:bodyPr wrap="square" rtlCol="0">
            <a:spAutoFit/>
          </a:bodyPr>
          <a:lstStyle/>
          <a:p>
            <a:r>
              <a:rPr lang="en-ZA" sz="2400" b="1" dirty="0" smtClean="0"/>
              <a:t>1989 - Our first Video – later converted to DVD</a:t>
            </a:r>
            <a:endParaRPr lang="en-ZA" sz="2400" b="1" dirty="0"/>
          </a:p>
        </p:txBody>
      </p:sp>
      <p:pic>
        <p:nvPicPr>
          <p:cNvPr id="6" name="Picture 5" descr="Video 1989 F1140047.JPG"/>
          <p:cNvPicPr>
            <a:picLocks noChangeAspect="1"/>
          </p:cNvPicPr>
          <p:nvPr/>
        </p:nvPicPr>
        <p:blipFill>
          <a:blip r:embed="rId3" cstate="print">
            <a:lum contrast="10000"/>
          </a:blip>
          <a:stretch>
            <a:fillRect/>
          </a:stretch>
        </p:blipFill>
        <p:spPr>
          <a:xfrm>
            <a:off x="428596" y="1714488"/>
            <a:ext cx="4607751" cy="3071834"/>
          </a:xfrm>
          <a:prstGeom prst="rect">
            <a:avLst/>
          </a:prstGeom>
        </p:spPr>
      </p:pic>
      <p:pic>
        <p:nvPicPr>
          <p:cNvPr id="7" name="Picture 6" descr="Video 1989.jpg"/>
          <p:cNvPicPr>
            <a:picLocks noChangeAspect="1"/>
          </p:cNvPicPr>
          <p:nvPr/>
        </p:nvPicPr>
        <p:blipFill>
          <a:blip r:embed="rId4" cstate="print">
            <a:lum bright="-10000" contrast="10000"/>
          </a:blip>
          <a:srcRect r="6871"/>
          <a:stretch>
            <a:fillRect/>
          </a:stretch>
        </p:blipFill>
        <p:spPr>
          <a:xfrm>
            <a:off x="4214810" y="3286124"/>
            <a:ext cx="4736985" cy="3000396"/>
          </a:xfrm>
          <a:prstGeom prst="rect">
            <a:avLst/>
          </a:prstGeom>
        </p:spPr>
      </p:pic>
      <p:sp>
        <p:nvSpPr>
          <p:cNvPr id="8" name="TextBox 7"/>
          <p:cNvSpPr txBox="1"/>
          <p:nvPr/>
        </p:nvSpPr>
        <p:spPr>
          <a:xfrm>
            <a:off x="5214942" y="1571612"/>
            <a:ext cx="3500462" cy="1631216"/>
          </a:xfrm>
          <a:prstGeom prst="rect">
            <a:avLst/>
          </a:prstGeom>
          <a:noFill/>
        </p:spPr>
        <p:txBody>
          <a:bodyPr wrap="square" rtlCol="0">
            <a:spAutoFit/>
          </a:bodyPr>
          <a:lstStyle/>
          <a:p>
            <a:r>
              <a:rPr lang="en-ZA" sz="2000" dirty="0" smtClean="0"/>
              <a:t>Produced with the assistance of Stellenbosch University</a:t>
            </a:r>
          </a:p>
          <a:p>
            <a:endParaRPr lang="en-ZA" sz="2000" dirty="0" smtClean="0"/>
          </a:p>
          <a:p>
            <a:r>
              <a:rPr lang="en-ZA" sz="2000" dirty="0" smtClean="0"/>
              <a:t>These images taken at the Eastern Dohne Central Nucleus</a:t>
            </a:r>
            <a:endParaRPr lang="en-ZA" sz="2000" dirty="0"/>
          </a:p>
        </p:txBody>
      </p:sp>
      <p:sp>
        <p:nvSpPr>
          <p:cNvPr id="9" name="TextBox 8"/>
          <p:cNvSpPr txBox="1"/>
          <p:nvPr/>
        </p:nvSpPr>
        <p:spPr>
          <a:xfrm>
            <a:off x="214282" y="5000636"/>
            <a:ext cx="3714776" cy="1323439"/>
          </a:xfrm>
          <a:prstGeom prst="rect">
            <a:avLst/>
          </a:prstGeom>
          <a:noFill/>
        </p:spPr>
        <p:txBody>
          <a:bodyPr wrap="square" rtlCol="0">
            <a:spAutoFit/>
          </a:bodyPr>
          <a:lstStyle/>
          <a:p>
            <a:r>
              <a:rPr lang="en-ZA" sz="2000" b="1" dirty="0" smtClean="0"/>
              <a:t>Barry Armstrong </a:t>
            </a:r>
            <a:r>
              <a:rPr lang="en-ZA" sz="2000" dirty="0" smtClean="0"/>
              <a:t>of the EDCN made an enormous contribution to the development of the Dohne</a:t>
            </a:r>
            <a:r>
              <a:rPr lang="en-ZA" dirty="0" smtClean="0"/>
              <a:t>. </a:t>
            </a:r>
            <a:r>
              <a:rPr lang="en-ZA" sz="2000" dirty="0" smtClean="0"/>
              <a:t>He was my lifelong friend</a:t>
            </a:r>
            <a:r>
              <a:rPr lang="en-ZA" dirty="0" smtClean="0"/>
              <a:t>. </a:t>
            </a:r>
            <a:endParaRPr lang="en-ZA" dirty="0"/>
          </a:p>
        </p:txBody>
      </p:sp>
      <p:pic>
        <p:nvPicPr>
          <p:cNvPr id="11" name="Picture 10" descr="Barry Armstrong.jpg"/>
          <p:cNvPicPr>
            <a:picLocks noChangeAspect="1"/>
          </p:cNvPicPr>
          <p:nvPr/>
        </p:nvPicPr>
        <p:blipFill>
          <a:blip r:embed="rId5" cstate="print"/>
          <a:stretch>
            <a:fillRect/>
          </a:stretch>
        </p:blipFill>
        <p:spPr>
          <a:xfrm>
            <a:off x="3857620" y="4572008"/>
            <a:ext cx="1851660" cy="19827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Rectangle 3"/>
          <p:cNvSpPr/>
          <p:nvPr/>
        </p:nvSpPr>
        <p:spPr>
          <a:xfrm>
            <a:off x="214282" y="1785927"/>
            <a:ext cx="5214974" cy="1631216"/>
          </a:xfrm>
          <a:prstGeom prst="rect">
            <a:avLst/>
          </a:prstGeom>
        </p:spPr>
        <p:txBody>
          <a:bodyPr wrap="square">
            <a:spAutoFit/>
          </a:bodyPr>
          <a:lstStyle/>
          <a:p>
            <a:r>
              <a:rPr lang="en-US" sz="2000" b="1" dirty="0" smtClean="0"/>
              <a:t>Henri </a:t>
            </a:r>
            <a:r>
              <a:rPr lang="en-US" sz="2000" b="1" dirty="0" err="1" smtClean="0"/>
              <a:t>Londt</a:t>
            </a:r>
            <a:r>
              <a:rPr lang="en-US" sz="2000" b="1" dirty="0" smtClean="0"/>
              <a:t> </a:t>
            </a:r>
            <a:r>
              <a:rPr lang="en-US" sz="2000" dirty="0" smtClean="0"/>
              <a:t>joined the staff of the society in 1988 initiating a new era of progress. </a:t>
            </a:r>
          </a:p>
          <a:p>
            <a:endParaRPr lang="en-US" sz="2000" dirty="0" smtClean="0"/>
          </a:p>
          <a:p>
            <a:endParaRPr lang="en-ZA" sz="2000" dirty="0" smtClean="0"/>
          </a:p>
          <a:p>
            <a:endParaRPr lang="en-ZA" sz="2000" dirty="0"/>
          </a:p>
        </p:txBody>
      </p:sp>
      <p:pic>
        <p:nvPicPr>
          <p:cNvPr id="6" name="Picture 5" descr="Henri the sheep man.jpg"/>
          <p:cNvPicPr>
            <a:picLocks noChangeAspect="1"/>
          </p:cNvPicPr>
          <p:nvPr/>
        </p:nvPicPr>
        <p:blipFill>
          <a:blip r:embed="rId3" cstate="print"/>
          <a:stretch>
            <a:fillRect/>
          </a:stretch>
        </p:blipFill>
        <p:spPr>
          <a:xfrm>
            <a:off x="5715008" y="1357298"/>
            <a:ext cx="2690711" cy="2500330"/>
          </a:xfrm>
          <a:prstGeom prst="rect">
            <a:avLst/>
          </a:prstGeom>
        </p:spPr>
      </p:pic>
      <p:pic>
        <p:nvPicPr>
          <p:cNvPr id="7" name="Picture 6" descr="Henri the teacher.jpg"/>
          <p:cNvPicPr>
            <a:picLocks noChangeAspect="1"/>
          </p:cNvPicPr>
          <p:nvPr/>
        </p:nvPicPr>
        <p:blipFill>
          <a:blip r:embed="rId4" cstate="print"/>
          <a:stretch>
            <a:fillRect/>
          </a:stretch>
        </p:blipFill>
        <p:spPr>
          <a:xfrm>
            <a:off x="4643438" y="3571876"/>
            <a:ext cx="2297614" cy="3071810"/>
          </a:xfrm>
          <a:prstGeom prst="rect">
            <a:avLst/>
          </a:prstGeom>
        </p:spPr>
      </p:pic>
      <p:sp>
        <p:nvSpPr>
          <p:cNvPr id="8" name="TextBox 7"/>
          <p:cNvSpPr txBox="1"/>
          <p:nvPr/>
        </p:nvSpPr>
        <p:spPr>
          <a:xfrm>
            <a:off x="2143108" y="928670"/>
            <a:ext cx="5390771" cy="400110"/>
          </a:xfrm>
          <a:prstGeom prst="rect">
            <a:avLst/>
          </a:prstGeom>
          <a:noFill/>
        </p:spPr>
        <p:txBody>
          <a:bodyPr wrap="square" rtlCol="0">
            <a:spAutoFit/>
          </a:bodyPr>
          <a:lstStyle/>
          <a:p>
            <a:r>
              <a:rPr lang="en-ZA" sz="2000" b="1" dirty="0" smtClean="0"/>
              <a:t>1988 – Henri </a:t>
            </a:r>
            <a:r>
              <a:rPr lang="en-ZA" sz="2000" b="1" dirty="0" err="1" smtClean="0"/>
              <a:t>Londt</a:t>
            </a:r>
            <a:r>
              <a:rPr lang="en-ZA" sz="2000" b="1" dirty="0" smtClean="0"/>
              <a:t> joined the staff of the Society</a:t>
            </a:r>
            <a:endParaRPr lang="en-ZA" sz="2000" b="1" dirty="0"/>
          </a:p>
        </p:txBody>
      </p:sp>
      <p:sp>
        <p:nvSpPr>
          <p:cNvPr id="10" name="TextBox 9"/>
          <p:cNvSpPr txBox="1"/>
          <p:nvPr/>
        </p:nvSpPr>
        <p:spPr>
          <a:xfrm>
            <a:off x="7143769" y="4286256"/>
            <a:ext cx="2000232" cy="1754326"/>
          </a:xfrm>
          <a:prstGeom prst="rect">
            <a:avLst/>
          </a:prstGeom>
          <a:noFill/>
        </p:spPr>
        <p:txBody>
          <a:bodyPr wrap="square" rtlCol="0">
            <a:spAutoFit/>
          </a:bodyPr>
          <a:lstStyle/>
          <a:p>
            <a:r>
              <a:rPr lang="en-ZA" b="1" dirty="0" smtClean="0"/>
              <a:t>Henri  - </a:t>
            </a:r>
          </a:p>
          <a:p>
            <a:r>
              <a:rPr lang="en-ZA" b="1" dirty="0" smtClean="0"/>
              <a:t>the </a:t>
            </a:r>
            <a:r>
              <a:rPr lang="en-ZA" b="1" dirty="0" err="1" smtClean="0"/>
              <a:t>sheepman</a:t>
            </a:r>
            <a:endParaRPr lang="en-ZA" b="1" dirty="0" smtClean="0"/>
          </a:p>
          <a:p>
            <a:endParaRPr lang="en-ZA" b="1" dirty="0" smtClean="0"/>
          </a:p>
          <a:p>
            <a:endParaRPr lang="en-ZA" b="1" dirty="0" smtClean="0"/>
          </a:p>
          <a:p>
            <a:r>
              <a:rPr lang="en-ZA" b="1" dirty="0" smtClean="0"/>
              <a:t>Henri  -</a:t>
            </a:r>
          </a:p>
          <a:p>
            <a:r>
              <a:rPr lang="en-ZA" b="1" dirty="0" smtClean="0"/>
              <a:t>the teacher</a:t>
            </a:r>
            <a:endParaRPr lang="en-ZA" b="1" dirty="0"/>
          </a:p>
        </p:txBody>
      </p:sp>
      <p:sp>
        <p:nvSpPr>
          <p:cNvPr id="11" name="Rectangle 10"/>
          <p:cNvSpPr/>
          <p:nvPr/>
        </p:nvSpPr>
        <p:spPr>
          <a:xfrm>
            <a:off x="214282" y="2643182"/>
            <a:ext cx="5286412" cy="923330"/>
          </a:xfrm>
          <a:prstGeom prst="rect">
            <a:avLst/>
          </a:prstGeom>
        </p:spPr>
        <p:txBody>
          <a:bodyPr wrap="square">
            <a:spAutoFit/>
          </a:bodyPr>
          <a:lstStyle/>
          <a:p>
            <a:r>
              <a:rPr lang="en-ZA" dirty="0" smtClean="0"/>
              <a:t>He was energetic, enthusiastic and ambitious, but above all highly capable and passionate about performance recording and scientific selection. </a:t>
            </a:r>
          </a:p>
        </p:txBody>
      </p:sp>
      <p:sp>
        <p:nvSpPr>
          <p:cNvPr id="12" name="Rectangle 11"/>
          <p:cNvSpPr/>
          <p:nvPr/>
        </p:nvSpPr>
        <p:spPr>
          <a:xfrm>
            <a:off x="214282" y="3929066"/>
            <a:ext cx="5357850" cy="2308324"/>
          </a:xfrm>
          <a:prstGeom prst="rect">
            <a:avLst/>
          </a:prstGeom>
        </p:spPr>
        <p:txBody>
          <a:bodyPr wrap="square">
            <a:spAutoFit/>
          </a:bodyPr>
          <a:lstStyle/>
          <a:p>
            <a:r>
              <a:rPr lang="en-ZA" sz="2400" dirty="0" smtClean="0"/>
              <a:t>For the next 24 years </a:t>
            </a:r>
            <a:r>
              <a:rPr lang="en-ZA" sz="2400" b="1" dirty="0" smtClean="0"/>
              <a:t>he became </a:t>
            </a:r>
          </a:p>
          <a:p>
            <a:r>
              <a:rPr lang="en-ZA" sz="2400" b="1" dirty="0" smtClean="0"/>
              <a:t>the face of the Dohne Merino</a:t>
            </a:r>
            <a:r>
              <a:rPr lang="en-ZA" sz="2400" dirty="0" smtClean="0"/>
              <a:t>, </a:t>
            </a:r>
          </a:p>
          <a:p>
            <a:r>
              <a:rPr lang="en-ZA" sz="2400" dirty="0" smtClean="0"/>
              <a:t>taking it to ever greater heights </a:t>
            </a:r>
          </a:p>
          <a:p>
            <a:r>
              <a:rPr lang="en-ZA" sz="2400" dirty="0" smtClean="0"/>
              <a:t>and extending its boundaries to </a:t>
            </a:r>
          </a:p>
          <a:p>
            <a:r>
              <a:rPr lang="en-ZA" sz="2400" dirty="0" smtClean="0"/>
              <a:t>all sheep countries of the </a:t>
            </a:r>
          </a:p>
          <a:p>
            <a:r>
              <a:rPr lang="en-ZA" sz="2400" dirty="0" smtClean="0"/>
              <a:t>southern hemisphere</a:t>
            </a:r>
            <a:endParaRPr lang="en-ZA"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Rectangle 3"/>
          <p:cNvSpPr/>
          <p:nvPr/>
        </p:nvSpPr>
        <p:spPr>
          <a:xfrm>
            <a:off x="285720" y="1643050"/>
            <a:ext cx="8286808" cy="2862322"/>
          </a:xfrm>
          <a:prstGeom prst="rect">
            <a:avLst/>
          </a:prstGeom>
        </p:spPr>
        <p:txBody>
          <a:bodyPr wrap="square">
            <a:spAutoFit/>
          </a:bodyPr>
          <a:lstStyle/>
          <a:p>
            <a:r>
              <a:rPr lang="en-ZA" sz="2000" dirty="0" smtClean="0"/>
              <a:t>Henri visited Australia and New Zealand in 1991.  </a:t>
            </a:r>
          </a:p>
          <a:p>
            <a:endParaRPr lang="en-ZA" sz="2000" dirty="0" smtClean="0"/>
          </a:p>
          <a:p>
            <a:r>
              <a:rPr lang="en-ZA" sz="2000" b="1" dirty="0" smtClean="0"/>
              <a:t>Sire reference schemes (SRS) </a:t>
            </a:r>
            <a:r>
              <a:rPr lang="en-ZA" sz="2000" dirty="0" smtClean="0"/>
              <a:t>were largely replacing nucleus </a:t>
            </a:r>
          </a:p>
          <a:p>
            <a:r>
              <a:rPr lang="en-ZA" sz="2000" dirty="0" smtClean="0"/>
              <a:t>flocks as an instrument for breed improvement in New Zealand. </a:t>
            </a:r>
          </a:p>
          <a:p>
            <a:endParaRPr lang="en-ZA" sz="2000" dirty="0" smtClean="0"/>
          </a:p>
          <a:p>
            <a:r>
              <a:rPr lang="en-ZA" sz="2000" dirty="0" smtClean="0"/>
              <a:t>Having been thoroughly briefed by </a:t>
            </a:r>
            <a:r>
              <a:rPr lang="en-ZA" sz="2000" b="1" dirty="0" smtClean="0"/>
              <a:t>Professor Al Rae </a:t>
            </a:r>
          </a:p>
          <a:p>
            <a:r>
              <a:rPr lang="en-ZA" sz="2000" dirty="0" smtClean="0"/>
              <a:t>of Massey University, Henri established a number of SRSs. </a:t>
            </a:r>
          </a:p>
          <a:p>
            <a:endParaRPr lang="en-ZA" sz="2000" dirty="0" smtClean="0"/>
          </a:p>
          <a:p>
            <a:endParaRPr lang="en-ZA" sz="2000" b="1" dirty="0"/>
          </a:p>
        </p:txBody>
      </p:sp>
      <p:sp>
        <p:nvSpPr>
          <p:cNvPr id="5" name="TextBox 4"/>
          <p:cNvSpPr txBox="1"/>
          <p:nvPr/>
        </p:nvSpPr>
        <p:spPr>
          <a:xfrm>
            <a:off x="2143108" y="928670"/>
            <a:ext cx="6643734" cy="400110"/>
          </a:xfrm>
          <a:prstGeom prst="rect">
            <a:avLst/>
          </a:prstGeom>
          <a:noFill/>
        </p:spPr>
        <p:txBody>
          <a:bodyPr wrap="square" rtlCol="0">
            <a:spAutoFit/>
          </a:bodyPr>
          <a:lstStyle/>
          <a:p>
            <a:r>
              <a:rPr lang="en-ZA" sz="2000" b="1" dirty="0" smtClean="0"/>
              <a:t>1994 - Sire reference schemes reveal the flaws in our system</a:t>
            </a:r>
            <a:endParaRPr lang="en-ZA" sz="2000" b="1" dirty="0"/>
          </a:p>
        </p:txBody>
      </p:sp>
      <p:pic>
        <p:nvPicPr>
          <p:cNvPr id="6" name="Picture 5" descr="Al Rae.jpg"/>
          <p:cNvPicPr>
            <a:picLocks noChangeAspect="1"/>
          </p:cNvPicPr>
          <p:nvPr/>
        </p:nvPicPr>
        <p:blipFill>
          <a:blip r:embed="rId3"/>
          <a:stretch>
            <a:fillRect/>
          </a:stretch>
        </p:blipFill>
        <p:spPr>
          <a:xfrm>
            <a:off x="7500958" y="2357430"/>
            <a:ext cx="1158541" cy="1575618"/>
          </a:xfrm>
          <a:prstGeom prst="rect">
            <a:avLst/>
          </a:prstGeom>
        </p:spPr>
      </p:pic>
      <p:pic>
        <p:nvPicPr>
          <p:cNvPr id="7" name="Picture 6" descr="H Londt certificate 09.jpg"/>
          <p:cNvPicPr>
            <a:picLocks noChangeAspect="1"/>
          </p:cNvPicPr>
          <p:nvPr/>
        </p:nvPicPr>
        <p:blipFill>
          <a:blip r:embed="rId4" cstate="print"/>
          <a:stretch>
            <a:fillRect/>
          </a:stretch>
        </p:blipFill>
        <p:spPr>
          <a:xfrm>
            <a:off x="6357950" y="4143380"/>
            <a:ext cx="2509838" cy="1882379"/>
          </a:xfrm>
          <a:prstGeom prst="rect">
            <a:avLst/>
          </a:prstGeom>
        </p:spPr>
      </p:pic>
      <p:sp>
        <p:nvSpPr>
          <p:cNvPr id="8" name="Rectangle 7"/>
          <p:cNvSpPr/>
          <p:nvPr/>
        </p:nvSpPr>
        <p:spPr>
          <a:xfrm>
            <a:off x="357158" y="4000505"/>
            <a:ext cx="6000792" cy="2308324"/>
          </a:xfrm>
          <a:prstGeom prst="rect">
            <a:avLst/>
          </a:prstGeom>
        </p:spPr>
        <p:txBody>
          <a:bodyPr wrap="square">
            <a:spAutoFit/>
          </a:bodyPr>
          <a:lstStyle/>
          <a:p>
            <a:r>
              <a:rPr lang="en-ZA" dirty="0" smtClean="0"/>
              <a:t>Using the new technology of breeding value determination, Henri was able to accurately assess the direction in which the breed was heading.  </a:t>
            </a:r>
          </a:p>
          <a:p>
            <a:endParaRPr lang="en-ZA" dirty="0" smtClean="0"/>
          </a:p>
          <a:p>
            <a:r>
              <a:rPr lang="en-ZA" b="1" dirty="0" smtClean="0"/>
              <a:t>This lead to the remarkable realisation that too much emphasis on fleece weight was inhibiting progress  in terms of reproduction and growth rate, the major components of flock income.</a:t>
            </a:r>
            <a:endParaRPr lang="en-Z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22" y="928669"/>
            <a:ext cx="8429684" cy="5447645"/>
          </a:xfrm>
          <a:prstGeom prst="rect">
            <a:avLst/>
          </a:prstGeom>
          <a:noFill/>
        </p:spPr>
        <p:txBody>
          <a:bodyPr wrap="square" rtlCol="0">
            <a:spAutoFit/>
          </a:bodyPr>
          <a:lstStyle/>
          <a:p>
            <a:r>
              <a:rPr lang="en-US" b="1" dirty="0" smtClean="0">
                <a:solidFill>
                  <a:srgbClr val="000000"/>
                </a:solidFill>
              </a:rPr>
              <a:t> </a:t>
            </a:r>
            <a:endParaRPr lang="en-US" sz="2400" b="1" dirty="0" smtClean="0">
              <a:solidFill>
                <a:schemeClr val="tx2"/>
              </a:solidFill>
            </a:endParaRPr>
          </a:p>
          <a:p>
            <a:endParaRPr lang="en-US" b="1" dirty="0" smtClean="0">
              <a:solidFill>
                <a:schemeClr val="tx2"/>
              </a:solidFill>
            </a:endParaRPr>
          </a:p>
          <a:p>
            <a:r>
              <a:rPr lang="en-GB" b="1" dirty="0" smtClean="0"/>
              <a:t>Henri discovered that </a:t>
            </a:r>
            <a:r>
              <a:rPr lang="en-GB" b="1" dirty="0" smtClean="0">
                <a:solidFill>
                  <a:srgbClr val="FF0000"/>
                </a:solidFill>
              </a:rPr>
              <a:t>93% of our 30 top sires were breeding excessive fleece weight .   </a:t>
            </a:r>
            <a:r>
              <a:rPr lang="en-GB" b="1" dirty="0" smtClean="0"/>
              <a:t>We had begun to deviate from the principle of true dual-purpose sheep.</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US" dirty="0"/>
          </a:p>
        </p:txBody>
      </p:sp>
      <p:pic>
        <p:nvPicPr>
          <p:cNvPr id="6" name="Picture 5"/>
          <p:cNvPicPr/>
          <p:nvPr/>
        </p:nvPicPr>
        <p:blipFill>
          <a:blip r:embed="rId2" cstate="print"/>
          <a:srcRect t="8112"/>
          <a:stretch>
            <a:fillRect/>
          </a:stretch>
        </p:blipFill>
        <p:spPr bwMode="auto">
          <a:xfrm>
            <a:off x="2000232" y="2285992"/>
            <a:ext cx="5000660" cy="2571768"/>
          </a:xfrm>
          <a:prstGeom prst="rect">
            <a:avLst/>
          </a:prstGeom>
          <a:noFill/>
          <a:ln w="12700" cap="sq">
            <a:noFill/>
            <a:miter lim="800000"/>
            <a:headEnd type="none" w="sm" len="sm"/>
            <a:tailEnd type="none" w="sm" len="sm"/>
          </a:ln>
          <a:effectLst/>
        </p:spPr>
      </p:pic>
      <p:sp>
        <p:nvSpPr>
          <p:cNvPr id="7" name="Rectangle 6"/>
          <p:cNvSpPr/>
          <p:nvPr/>
        </p:nvSpPr>
        <p:spPr>
          <a:xfrm>
            <a:off x="4429124" y="2786059"/>
            <a:ext cx="928693" cy="1571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8087" y="4286263"/>
            <a:ext cx="1435216" cy="584775"/>
          </a:xfrm>
          <a:prstGeom prst="rect">
            <a:avLst/>
          </a:prstGeom>
          <a:noFill/>
        </p:spPr>
        <p:txBody>
          <a:bodyPr wrap="square" rtlCol="0">
            <a:spAutoFit/>
          </a:bodyPr>
          <a:lstStyle/>
          <a:p>
            <a:r>
              <a:rPr lang="en-US" sz="1600" dirty="0" smtClean="0"/>
              <a:t>Figure:</a:t>
            </a:r>
          </a:p>
          <a:p>
            <a:r>
              <a:rPr lang="en-US" sz="1600" dirty="0" smtClean="0"/>
              <a:t>Henri Londt</a:t>
            </a:r>
            <a:endParaRPr lang="en-US" sz="1600" dirty="0"/>
          </a:p>
        </p:txBody>
      </p:sp>
      <p:sp>
        <p:nvSpPr>
          <p:cNvPr id="9" name="Rectangle 8"/>
          <p:cNvSpPr/>
          <p:nvPr/>
        </p:nvSpPr>
        <p:spPr>
          <a:xfrm>
            <a:off x="357356" y="5196468"/>
            <a:ext cx="8429287" cy="1323439"/>
          </a:xfrm>
          <a:prstGeom prst="rect">
            <a:avLst/>
          </a:prstGeom>
        </p:spPr>
        <p:txBody>
          <a:bodyPr wrap="square">
            <a:spAutoFit/>
          </a:bodyPr>
          <a:lstStyle/>
          <a:p>
            <a:r>
              <a:rPr lang="en-ZA" b="1" dirty="0" smtClean="0"/>
              <a:t>From the 1990s wool was no longer the main income driver – it was </a:t>
            </a:r>
            <a:r>
              <a:rPr lang="en-ZA" sz="2400" b="1" dirty="0" smtClean="0">
                <a:solidFill>
                  <a:srgbClr val="FF0000"/>
                </a:solidFill>
              </a:rPr>
              <a:t>meat.  </a:t>
            </a:r>
            <a:r>
              <a:rPr lang="en-ZA" b="1" dirty="0" smtClean="0"/>
              <a:t>The key to increasing profitability was not fleece weight but rather </a:t>
            </a:r>
            <a:r>
              <a:rPr lang="en-ZA" b="1" dirty="0" smtClean="0">
                <a:solidFill>
                  <a:srgbClr val="FFFF00"/>
                </a:solidFill>
              </a:rPr>
              <a:t>the correct relationship between fleece weight and body weight </a:t>
            </a:r>
            <a:r>
              <a:rPr lang="en-ZA" b="1" dirty="0" smtClean="0"/>
              <a:t>– defined as  </a:t>
            </a:r>
            <a:r>
              <a:rPr lang="en-ZA" b="1" dirty="0" smtClean="0">
                <a:solidFill>
                  <a:srgbClr val="FFFF00"/>
                </a:solidFill>
              </a:rPr>
              <a:t>Wool Production Potential. </a:t>
            </a:r>
          </a:p>
          <a:p>
            <a:r>
              <a:rPr lang="en-ZA" b="1" dirty="0" smtClean="0">
                <a:solidFill>
                  <a:srgbClr val="FFFF00"/>
                </a:solidFill>
              </a:rPr>
              <a:t>WPP%  =  </a:t>
            </a:r>
            <a:r>
              <a:rPr lang="en-ZA" b="1" dirty="0" smtClean="0"/>
              <a:t>Clean fleece weight expressed as a percentage of body weight at test</a:t>
            </a:r>
            <a:r>
              <a:rPr lang="en-ZA" sz="2000" b="1" dirty="0" smtClean="0"/>
              <a:t> age</a:t>
            </a:r>
            <a:r>
              <a:rPr lang="en-ZA" sz="2000" b="1" dirty="0" smtClean="0">
                <a:solidFill>
                  <a:srgbClr val="FF0000"/>
                </a:solidFill>
              </a:rPr>
              <a:t> </a:t>
            </a:r>
            <a:endParaRPr lang="en-US" sz="2000" b="1" dirty="0" smtClean="0">
              <a:solidFill>
                <a:srgbClr val="FFFF00"/>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11" name="TextBox 10"/>
          <p:cNvSpPr txBox="1"/>
          <p:nvPr/>
        </p:nvSpPr>
        <p:spPr>
          <a:xfrm>
            <a:off x="2143108" y="357166"/>
            <a:ext cx="3786213" cy="369332"/>
          </a:xfrm>
          <a:prstGeom prst="rect">
            <a:avLst/>
          </a:prstGeom>
          <a:solidFill>
            <a:schemeClr val="tx1"/>
          </a:solidFill>
        </p:spPr>
        <p:txBody>
          <a:bodyPr wrap="square" rtlCol="0">
            <a:spAutoFit/>
          </a:bodyPr>
          <a:lstStyle/>
          <a:p>
            <a:pPr algn="r"/>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13" name="TextBox 12"/>
          <p:cNvSpPr txBox="1"/>
          <p:nvPr/>
        </p:nvSpPr>
        <p:spPr>
          <a:xfrm>
            <a:off x="2071670" y="857232"/>
            <a:ext cx="7072330" cy="461665"/>
          </a:xfrm>
          <a:prstGeom prst="rect">
            <a:avLst/>
          </a:prstGeom>
          <a:noFill/>
        </p:spPr>
        <p:txBody>
          <a:bodyPr wrap="square" rtlCol="0">
            <a:spAutoFit/>
          </a:bodyPr>
          <a:lstStyle/>
          <a:p>
            <a:r>
              <a:rPr lang="en-ZA" sz="2400" b="1" dirty="0" smtClean="0"/>
              <a:t>Henri’s classical analysis of sires in the SRSs </a:t>
            </a:r>
            <a:endParaRPr lang="en-ZA"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8794" y="571480"/>
            <a:ext cx="7215206" cy="4370427"/>
          </a:xfrm>
          <a:prstGeom prst="rect">
            <a:avLst/>
          </a:prstGeom>
        </p:spPr>
        <p:txBody>
          <a:bodyPr wrap="square">
            <a:spAutoFit/>
          </a:bodyPr>
          <a:lstStyle/>
          <a:p>
            <a:r>
              <a:rPr lang="en-US" b="1" dirty="0" smtClean="0">
                <a:solidFill>
                  <a:srgbClr val="000000"/>
                </a:solidFill>
              </a:rPr>
              <a:t> </a:t>
            </a:r>
            <a:endParaRPr lang="en-US" sz="2400" b="1" dirty="0" smtClean="0">
              <a:solidFill>
                <a:schemeClr val="tx2"/>
              </a:solidFill>
            </a:endParaRPr>
          </a:p>
          <a:p>
            <a:r>
              <a:rPr lang="en-ZA" sz="2000" dirty="0" smtClean="0"/>
              <a:t>Targeted research by Wentzel </a:t>
            </a:r>
            <a:r>
              <a:rPr lang="en-US" sz="2000" dirty="0" smtClean="0"/>
              <a:t>(1991) Herselman </a:t>
            </a:r>
            <a:r>
              <a:rPr lang="en-US" sz="2000" i="1" dirty="0" smtClean="0"/>
              <a:t>et al</a:t>
            </a:r>
            <a:r>
              <a:rPr lang="en-US" sz="2000" dirty="0" smtClean="0"/>
              <a:t> (1993) revealed that </a:t>
            </a:r>
            <a:r>
              <a:rPr lang="en-ZA" sz="2000" dirty="0" smtClean="0"/>
              <a:t>excessively high fleece weight, relative to body weight, is negatively correlated with the traits that promote meat production </a:t>
            </a:r>
            <a:r>
              <a:rPr lang="en-ZA" sz="2000" b="1" dirty="0" smtClean="0"/>
              <a:t>–  hardiness, reproduction rate and growth rate</a:t>
            </a:r>
          </a:p>
          <a:p>
            <a:endParaRPr lang="en-ZA" b="1" dirty="0" smtClean="0">
              <a:solidFill>
                <a:schemeClr val="tx2"/>
              </a:solidFill>
            </a:endParaRPr>
          </a:p>
          <a:p>
            <a:endParaRPr lang="en-ZA" b="1" dirty="0" smtClean="0">
              <a:solidFill>
                <a:schemeClr val="tx2"/>
              </a:solidFill>
            </a:endParaRPr>
          </a:p>
          <a:p>
            <a:endParaRPr lang="en-ZA" b="1" dirty="0" smtClean="0">
              <a:solidFill>
                <a:schemeClr val="tx2"/>
              </a:solidFill>
            </a:endParaRPr>
          </a:p>
          <a:p>
            <a:endParaRPr lang="en-ZA" b="1" dirty="0" smtClean="0">
              <a:solidFill>
                <a:schemeClr val="tx2"/>
              </a:solidFill>
            </a:endParaRPr>
          </a:p>
          <a:p>
            <a:endParaRPr lang="en-ZA" b="1" dirty="0" smtClean="0"/>
          </a:p>
          <a:p>
            <a:endParaRPr lang="en-ZA" b="1" dirty="0" smtClean="0"/>
          </a:p>
          <a:p>
            <a:endParaRPr lang="en-ZA" b="1" dirty="0" smtClean="0"/>
          </a:p>
          <a:p>
            <a:endParaRPr lang="en-ZA" b="1" dirty="0" smtClean="0"/>
          </a:p>
          <a:p>
            <a:endParaRPr lang="en-ZA" b="1" dirty="0" smtClean="0"/>
          </a:p>
          <a:p>
            <a:endParaRPr lang="en-US" b="1" dirty="0" smtClean="0">
              <a:solidFill>
                <a:schemeClr val="tx2"/>
              </a:solidFill>
            </a:endParaRPr>
          </a:p>
        </p:txBody>
      </p:sp>
      <p:sp>
        <p:nvSpPr>
          <p:cNvPr id="4" name="Rectangle 3"/>
          <p:cNvSpPr/>
          <p:nvPr/>
        </p:nvSpPr>
        <p:spPr>
          <a:xfrm>
            <a:off x="357357" y="2357430"/>
            <a:ext cx="7977717" cy="1015663"/>
          </a:xfrm>
          <a:prstGeom prst="rect">
            <a:avLst/>
          </a:prstGeom>
        </p:spPr>
        <p:txBody>
          <a:bodyPr wrap="square">
            <a:spAutoFit/>
          </a:bodyPr>
          <a:lstStyle/>
          <a:p>
            <a:r>
              <a:rPr lang="en-ZA" sz="2000" dirty="0" smtClean="0"/>
              <a:t>Our sheep were probably already genetically capable of growing more wool than the environment could sustain, and </a:t>
            </a:r>
            <a:r>
              <a:rPr lang="en-ZA" sz="2000" b="1" dirty="0" smtClean="0"/>
              <a:t> </a:t>
            </a:r>
            <a:r>
              <a:rPr lang="en-ZA" sz="2000" b="1" dirty="0" smtClean="0">
                <a:solidFill>
                  <a:srgbClr val="C00000"/>
                </a:solidFill>
              </a:rPr>
              <a:t>this was impeding their potential for meat production. </a:t>
            </a:r>
          </a:p>
        </p:txBody>
      </p:sp>
      <p:sp>
        <p:nvSpPr>
          <p:cNvPr id="6" name="Rectangle 5"/>
          <p:cNvSpPr/>
          <p:nvPr/>
        </p:nvSpPr>
        <p:spPr>
          <a:xfrm>
            <a:off x="142844" y="3571876"/>
            <a:ext cx="3571900" cy="2933760"/>
          </a:xfrm>
          <a:prstGeom prst="rect">
            <a:avLst/>
          </a:prstGeom>
        </p:spPr>
        <p:txBody>
          <a:bodyPr wrap="square">
            <a:spAutoFit/>
          </a:bodyPr>
          <a:lstStyle/>
          <a:p>
            <a:r>
              <a:rPr lang="en-ZA" dirty="0" smtClean="0"/>
              <a:t>At a workshop in 1995 we amended the selection index,</a:t>
            </a:r>
            <a:r>
              <a:rPr lang="en-GB" dirty="0" smtClean="0">
                <a:solidFill>
                  <a:srgbClr val="FF0000"/>
                </a:solidFill>
              </a:rPr>
              <a:t> </a:t>
            </a:r>
            <a:r>
              <a:rPr lang="en-GB" dirty="0" smtClean="0"/>
              <a:t>reducing the fleece weight component and increasing the emphasis on fibre diameter. </a:t>
            </a:r>
          </a:p>
          <a:p>
            <a:r>
              <a:rPr lang="en-GB" b="1" dirty="0" smtClean="0">
                <a:solidFill>
                  <a:schemeClr val="tx2"/>
                </a:solidFill>
              </a:rPr>
              <a:t>The WPP%  and fibre diameter declined, the fitness of our sheep improved dramatically as did lambing percentages and growth rate. </a:t>
            </a:r>
            <a:endParaRPr lang="en-US" b="1"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8" name="TextBox 7"/>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9" name="Picture 8" descr="Bosberaad 1994.jpg"/>
          <p:cNvPicPr>
            <a:picLocks noChangeAspect="1"/>
          </p:cNvPicPr>
          <p:nvPr/>
        </p:nvPicPr>
        <p:blipFill>
          <a:blip r:embed="rId3" cstate="print"/>
          <a:stretch>
            <a:fillRect/>
          </a:stretch>
        </p:blipFill>
        <p:spPr>
          <a:xfrm>
            <a:off x="3643306" y="3214686"/>
            <a:ext cx="5286412" cy="3009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8795" y="785794"/>
            <a:ext cx="7358114" cy="1015663"/>
          </a:xfrm>
          <a:prstGeom prst="rect">
            <a:avLst/>
          </a:prstGeom>
        </p:spPr>
        <p:txBody>
          <a:bodyPr wrap="square">
            <a:spAutoFit/>
          </a:bodyPr>
          <a:lstStyle/>
          <a:p>
            <a:r>
              <a:rPr lang="en-GB" sz="2000" dirty="0" smtClean="0">
                <a:solidFill>
                  <a:schemeClr val="tx2"/>
                </a:solidFill>
              </a:rPr>
              <a:t> In 1996 the average WPP% of all Dohnes was 6.76%; the average lambing was 108%.  </a:t>
            </a:r>
            <a:r>
              <a:rPr lang="en-GB" sz="2000" b="1" dirty="0" smtClean="0">
                <a:solidFill>
                  <a:srgbClr val="FF0000"/>
                </a:solidFill>
              </a:rPr>
              <a:t>Thirteen years later in 2009 the WPP% was 5.15% and lambing over all studs had risen to 141%! </a:t>
            </a:r>
            <a:endParaRPr lang="en-US" sz="2000" b="1" dirty="0">
              <a:solidFill>
                <a:srgbClr val="FF0000"/>
              </a:solidFill>
            </a:endParaRPr>
          </a:p>
        </p:txBody>
      </p:sp>
      <p:graphicFrame>
        <p:nvGraphicFramePr>
          <p:cNvPr id="3" name="Chart 2"/>
          <p:cNvGraphicFramePr/>
          <p:nvPr/>
        </p:nvGraphicFramePr>
        <p:xfrm>
          <a:off x="4929191" y="1928802"/>
          <a:ext cx="3429023" cy="23574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357160" y="1785926"/>
          <a:ext cx="3643336" cy="2786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150827549"/>
              </p:ext>
            </p:extLst>
          </p:nvPr>
        </p:nvGraphicFramePr>
        <p:xfrm>
          <a:off x="583141" y="4500570"/>
          <a:ext cx="3274479" cy="214314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4857754" y="4643445"/>
            <a:ext cx="3929090" cy="1631216"/>
          </a:xfrm>
          <a:prstGeom prst="rect">
            <a:avLst/>
          </a:prstGeom>
          <a:solidFill>
            <a:srgbClr val="FEFCEE"/>
          </a:solidFill>
        </p:spPr>
        <p:txBody>
          <a:bodyPr wrap="square" rtlCol="0">
            <a:spAutoFit/>
          </a:bodyPr>
          <a:lstStyle/>
          <a:p>
            <a:r>
              <a:rPr lang="en-US" sz="2000" dirty="0" smtClean="0">
                <a:solidFill>
                  <a:schemeClr val="tx2"/>
                </a:solidFill>
              </a:rPr>
              <a:t>While a proportion of the improved reproduction must be attributed to better management, </a:t>
            </a:r>
            <a:r>
              <a:rPr lang="en-US" sz="2000" dirty="0" smtClean="0">
                <a:solidFill>
                  <a:schemeClr val="accent1">
                    <a:lumMod val="50000"/>
                  </a:schemeClr>
                </a:solidFill>
              </a:rPr>
              <a:t>there is nevertheless a strong relationship between  reproduction and WPP% </a:t>
            </a:r>
            <a:endParaRPr lang="en-US" sz="2000" dirty="0">
              <a:solidFill>
                <a:schemeClr val="accent1">
                  <a:lumMod val="50000"/>
                </a:scheme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282" y="285728"/>
            <a:ext cx="1571636" cy="1214446"/>
          </a:xfrm>
          <a:prstGeom prst="rect">
            <a:avLst/>
          </a:prstGeom>
        </p:spPr>
      </p:pic>
      <p:sp>
        <p:nvSpPr>
          <p:cNvPr id="8" name="TextBox 7"/>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pPr algn="r"/>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Rectangle 3"/>
          <p:cNvSpPr/>
          <p:nvPr/>
        </p:nvSpPr>
        <p:spPr>
          <a:xfrm>
            <a:off x="285720" y="1643050"/>
            <a:ext cx="8143932" cy="1631216"/>
          </a:xfrm>
          <a:prstGeom prst="rect">
            <a:avLst/>
          </a:prstGeom>
        </p:spPr>
        <p:txBody>
          <a:bodyPr wrap="square">
            <a:spAutoFit/>
          </a:bodyPr>
          <a:lstStyle/>
          <a:p>
            <a:r>
              <a:rPr lang="en-ZA" sz="2000" dirty="0" smtClean="0"/>
              <a:t>In addition to fine-tuning the selection indices, with the help and guidance of </a:t>
            </a:r>
            <a:r>
              <a:rPr lang="en-ZA" sz="2000" b="1" dirty="0" smtClean="0"/>
              <a:t>Dr Kobus Delport </a:t>
            </a:r>
            <a:r>
              <a:rPr lang="en-ZA" sz="2000" dirty="0" smtClean="0"/>
              <a:t>and Dr </a:t>
            </a:r>
            <a:r>
              <a:rPr lang="en-ZA" sz="2000" dirty="0" err="1" smtClean="0"/>
              <a:t>Buks</a:t>
            </a:r>
            <a:r>
              <a:rPr lang="en-ZA" sz="2000" dirty="0" smtClean="0"/>
              <a:t> Olivier, Henri managed the transition to across flock breeding values, bringing the Society fully in line with international best practice.   </a:t>
            </a:r>
          </a:p>
          <a:p>
            <a:endParaRPr lang="en-ZA" sz="2000" dirty="0" smtClean="0"/>
          </a:p>
        </p:txBody>
      </p:sp>
      <p:sp>
        <p:nvSpPr>
          <p:cNvPr id="6" name="Rectangle 5"/>
          <p:cNvSpPr/>
          <p:nvPr/>
        </p:nvSpPr>
        <p:spPr>
          <a:xfrm>
            <a:off x="2143108" y="928670"/>
            <a:ext cx="6143667" cy="461665"/>
          </a:xfrm>
          <a:prstGeom prst="rect">
            <a:avLst/>
          </a:prstGeom>
        </p:spPr>
        <p:txBody>
          <a:bodyPr wrap="square">
            <a:spAutoFit/>
          </a:bodyPr>
          <a:lstStyle/>
          <a:p>
            <a:r>
              <a:rPr lang="en-ZA" sz="2400" b="1" dirty="0" smtClean="0"/>
              <a:t>The transition to across flock breeding values</a:t>
            </a:r>
            <a:endParaRPr lang="en-ZA" sz="2400" b="1" dirty="0"/>
          </a:p>
        </p:txBody>
      </p:sp>
      <p:pic>
        <p:nvPicPr>
          <p:cNvPr id="7" name="Picture 6" descr="Kobus and Henri 2.jpg"/>
          <p:cNvPicPr>
            <a:picLocks noChangeAspect="1"/>
          </p:cNvPicPr>
          <p:nvPr/>
        </p:nvPicPr>
        <p:blipFill>
          <a:blip r:embed="rId3" cstate="print"/>
          <a:stretch>
            <a:fillRect/>
          </a:stretch>
        </p:blipFill>
        <p:spPr>
          <a:xfrm>
            <a:off x="4214810" y="3071810"/>
            <a:ext cx="4653156" cy="3303539"/>
          </a:xfrm>
          <a:prstGeom prst="rect">
            <a:avLst/>
          </a:prstGeom>
        </p:spPr>
      </p:pic>
      <p:sp>
        <p:nvSpPr>
          <p:cNvPr id="8" name="Rectangle 7"/>
          <p:cNvSpPr/>
          <p:nvPr/>
        </p:nvSpPr>
        <p:spPr>
          <a:xfrm>
            <a:off x="214282" y="3286124"/>
            <a:ext cx="6643718" cy="3139321"/>
          </a:xfrm>
          <a:prstGeom prst="rect">
            <a:avLst/>
          </a:prstGeom>
        </p:spPr>
        <p:txBody>
          <a:bodyPr wrap="square">
            <a:spAutoFit/>
          </a:bodyPr>
          <a:lstStyle/>
          <a:p>
            <a:r>
              <a:rPr lang="en-ZA" dirty="0" smtClean="0"/>
              <a:t> It is impossible to quantify the</a:t>
            </a:r>
          </a:p>
          <a:p>
            <a:r>
              <a:rPr lang="en-ZA" dirty="0" smtClean="0"/>
              <a:t> enormous contribution that</a:t>
            </a:r>
          </a:p>
          <a:p>
            <a:r>
              <a:rPr lang="en-ZA" dirty="0" smtClean="0"/>
              <a:t> Henri made to the development of </a:t>
            </a:r>
          </a:p>
          <a:p>
            <a:r>
              <a:rPr lang="en-ZA" dirty="0" smtClean="0"/>
              <a:t>the Dohne Breed worldwide. </a:t>
            </a:r>
          </a:p>
          <a:p>
            <a:endParaRPr lang="en-ZA" dirty="0" smtClean="0"/>
          </a:p>
          <a:p>
            <a:r>
              <a:rPr lang="en-ZA" dirty="0" smtClean="0"/>
              <a:t> It is a tragedy that he was taken </a:t>
            </a:r>
          </a:p>
          <a:p>
            <a:r>
              <a:rPr lang="en-ZA" dirty="0" smtClean="0"/>
              <a:t>from us in 2012 at the height of his </a:t>
            </a:r>
          </a:p>
          <a:p>
            <a:r>
              <a:rPr lang="en-ZA" dirty="0" smtClean="0"/>
              <a:t>career.  	</a:t>
            </a:r>
          </a:p>
          <a:p>
            <a:endParaRPr lang="en-ZA" dirty="0" smtClean="0"/>
          </a:p>
          <a:p>
            <a:r>
              <a:rPr lang="en-ZA" dirty="0" smtClean="0"/>
              <a:t>Dr Kobus Delport succeeded him </a:t>
            </a:r>
          </a:p>
          <a:p>
            <a:r>
              <a:rPr lang="en-ZA" dirty="0" smtClean="0"/>
              <a:t>as Breed Director	</a:t>
            </a:r>
            <a:endParaRPr lang="en-Z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TextBox 3"/>
          <p:cNvSpPr txBox="1"/>
          <p:nvPr/>
        </p:nvSpPr>
        <p:spPr>
          <a:xfrm>
            <a:off x="2143108" y="857232"/>
            <a:ext cx="3714776" cy="461665"/>
          </a:xfrm>
          <a:prstGeom prst="rect">
            <a:avLst/>
          </a:prstGeom>
          <a:noFill/>
        </p:spPr>
        <p:txBody>
          <a:bodyPr wrap="square" rtlCol="0">
            <a:spAutoFit/>
          </a:bodyPr>
          <a:lstStyle/>
          <a:p>
            <a:r>
              <a:rPr lang="en-ZA" sz="2400" b="1" dirty="0" smtClean="0"/>
              <a:t>International outreach</a:t>
            </a:r>
            <a:endParaRPr lang="en-ZA" sz="2400" b="1" dirty="0"/>
          </a:p>
        </p:txBody>
      </p:sp>
      <p:sp>
        <p:nvSpPr>
          <p:cNvPr id="5" name="TextBox 4"/>
          <p:cNvSpPr txBox="1"/>
          <p:nvPr/>
        </p:nvSpPr>
        <p:spPr>
          <a:xfrm>
            <a:off x="285720" y="1571612"/>
            <a:ext cx="8072494" cy="4832092"/>
          </a:xfrm>
          <a:prstGeom prst="rect">
            <a:avLst/>
          </a:prstGeom>
          <a:noFill/>
        </p:spPr>
        <p:txBody>
          <a:bodyPr wrap="square" rtlCol="0">
            <a:spAutoFit/>
          </a:bodyPr>
          <a:lstStyle/>
          <a:p>
            <a:r>
              <a:rPr lang="en-ZA" sz="2400" dirty="0" smtClean="0"/>
              <a:t>Effective international promotion done at successive Merino Conferences and other international events</a:t>
            </a:r>
          </a:p>
          <a:p>
            <a:endParaRPr lang="en-ZA" sz="2000" dirty="0" smtClean="0"/>
          </a:p>
          <a:p>
            <a:r>
              <a:rPr lang="en-ZA" sz="2000" dirty="0" smtClean="0"/>
              <a:t>Sheep and Beef Cattle Conference, New Zealand 1980, and Pretoria 1984</a:t>
            </a:r>
          </a:p>
          <a:p>
            <a:r>
              <a:rPr lang="en-ZA" sz="2000" dirty="0" smtClean="0"/>
              <a:t> </a:t>
            </a:r>
          </a:p>
          <a:p>
            <a:r>
              <a:rPr lang="en-ZA" sz="2000" dirty="0" smtClean="0"/>
              <a:t>3</a:t>
            </a:r>
            <a:r>
              <a:rPr lang="en-ZA" sz="2000" baseline="30000" dirty="0" smtClean="0"/>
              <a:t>rd</a:t>
            </a:r>
            <a:r>
              <a:rPr lang="en-ZA" sz="2000" dirty="0" smtClean="0"/>
              <a:t> World Merino Conference, Pretoria – 1991 </a:t>
            </a:r>
          </a:p>
          <a:p>
            <a:endParaRPr lang="en-ZA" sz="2000" dirty="0" smtClean="0"/>
          </a:p>
          <a:p>
            <a:r>
              <a:rPr lang="en-ZA" sz="2000" dirty="0" smtClean="0"/>
              <a:t>4</a:t>
            </a:r>
            <a:r>
              <a:rPr lang="en-ZA" sz="2000" baseline="30000" dirty="0" smtClean="0"/>
              <a:t>th</a:t>
            </a:r>
            <a:r>
              <a:rPr lang="en-ZA" sz="2000" dirty="0" smtClean="0"/>
              <a:t> World Merino Conference, </a:t>
            </a:r>
          </a:p>
          <a:p>
            <a:r>
              <a:rPr lang="en-ZA" sz="2000" dirty="0" smtClean="0"/>
              <a:t>Uruguay– 1994 </a:t>
            </a:r>
          </a:p>
          <a:p>
            <a:endParaRPr lang="en-ZA" sz="2000" dirty="0" smtClean="0"/>
          </a:p>
          <a:p>
            <a:r>
              <a:rPr lang="en-ZA" sz="2000" dirty="0" smtClean="0"/>
              <a:t>World Sheep and Wool </a:t>
            </a:r>
          </a:p>
          <a:p>
            <a:r>
              <a:rPr lang="en-ZA" sz="2000" dirty="0" smtClean="0"/>
              <a:t>Conference, Malvern, UK – 1995 </a:t>
            </a:r>
          </a:p>
          <a:p>
            <a:endParaRPr lang="en-ZA" sz="2000" dirty="0" smtClean="0"/>
          </a:p>
          <a:p>
            <a:r>
              <a:rPr lang="en-ZA" sz="2000" dirty="0" smtClean="0"/>
              <a:t>5</a:t>
            </a:r>
            <a:r>
              <a:rPr lang="en-ZA" sz="2000" baseline="30000" dirty="0" smtClean="0"/>
              <a:t>th</a:t>
            </a:r>
            <a:r>
              <a:rPr lang="en-ZA" sz="2000" dirty="0" smtClean="0"/>
              <a:t> World Merino Conference,  </a:t>
            </a:r>
          </a:p>
          <a:p>
            <a:r>
              <a:rPr lang="en-ZA" sz="2000" dirty="0" smtClean="0"/>
              <a:t>Christchurch NZ – 1998  (right)</a:t>
            </a:r>
            <a:endParaRPr lang="en-ZA" sz="2000" dirty="0"/>
          </a:p>
        </p:txBody>
      </p:sp>
      <p:pic>
        <p:nvPicPr>
          <p:cNvPr id="6" name="Picture 5" descr="World Merino Conf NZ 1998.jpg"/>
          <p:cNvPicPr>
            <a:picLocks noChangeAspect="1"/>
          </p:cNvPicPr>
          <p:nvPr/>
        </p:nvPicPr>
        <p:blipFill>
          <a:blip r:embed="rId3" cstate="print"/>
          <a:stretch>
            <a:fillRect/>
          </a:stretch>
        </p:blipFill>
        <p:spPr>
          <a:xfrm>
            <a:off x="3857620" y="3643314"/>
            <a:ext cx="5074920" cy="29077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TextBox 3"/>
          <p:cNvSpPr txBox="1"/>
          <p:nvPr/>
        </p:nvSpPr>
        <p:spPr>
          <a:xfrm>
            <a:off x="2071670" y="1000108"/>
            <a:ext cx="4614181" cy="461665"/>
          </a:xfrm>
          <a:prstGeom prst="rect">
            <a:avLst/>
          </a:prstGeom>
          <a:noFill/>
        </p:spPr>
        <p:txBody>
          <a:bodyPr wrap="square" rtlCol="0">
            <a:spAutoFit/>
          </a:bodyPr>
          <a:lstStyle/>
          <a:p>
            <a:r>
              <a:rPr lang="en-ZA" sz="2400" b="1" dirty="0" smtClean="0"/>
              <a:t>1998 – first embryos to Australia</a:t>
            </a:r>
            <a:endParaRPr lang="en-ZA" sz="2400" b="1" dirty="0"/>
          </a:p>
        </p:txBody>
      </p:sp>
      <p:pic>
        <p:nvPicPr>
          <p:cNvPr id="5" name="Picture 4" descr="Donor ewes Jan1998.jpg"/>
          <p:cNvPicPr>
            <a:picLocks noChangeAspect="1"/>
          </p:cNvPicPr>
          <p:nvPr/>
        </p:nvPicPr>
        <p:blipFill>
          <a:blip r:embed="rId3" cstate="print">
            <a:lum bright="12000"/>
          </a:blip>
          <a:stretch>
            <a:fillRect/>
          </a:stretch>
        </p:blipFill>
        <p:spPr>
          <a:xfrm>
            <a:off x="357158" y="1714488"/>
            <a:ext cx="4537116" cy="2714644"/>
          </a:xfrm>
          <a:prstGeom prst="rect">
            <a:avLst/>
          </a:prstGeom>
        </p:spPr>
      </p:pic>
      <p:pic>
        <p:nvPicPr>
          <p:cNvPr id="6" name="Picture 5" descr="Aus2.jpg"/>
          <p:cNvPicPr>
            <a:picLocks noChangeAspect="1"/>
          </p:cNvPicPr>
          <p:nvPr/>
        </p:nvPicPr>
        <p:blipFill>
          <a:blip r:embed="rId4" cstate="print"/>
          <a:stretch>
            <a:fillRect/>
          </a:stretch>
        </p:blipFill>
        <p:spPr>
          <a:xfrm>
            <a:off x="5000628" y="2643182"/>
            <a:ext cx="3806952" cy="3980688"/>
          </a:xfrm>
          <a:prstGeom prst="rect">
            <a:avLst/>
          </a:prstGeom>
        </p:spPr>
      </p:pic>
      <p:sp>
        <p:nvSpPr>
          <p:cNvPr id="7" name="TextBox 6"/>
          <p:cNvSpPr txBox="1"/>
          <p:nvPr/>
        </p:nvSpPr>
        <p:spPr>
          <a:xfrm>
            <a:off x="5214942" y="1500174"/>
            <a:ext cx="3500462" cy="1015663"/>
          </a:xfrm>
          <a:prstGeom prst="rect">
            <a:avLst/>
          </a:prstGeom>
          <a:noFill/>
        </p:spPr>
        <p:txBody>
          <a:bodyPr wrap="square" rtlCol="0">
            <a:spAutoFit/>
          </a:bodyPr>
          <a:lstStyle/>
          <a:p>
            <a:r>
              <a:rPr lang="en-ZA" sz="2000" dirty="0" smtClean="0"/>
              <a:t>Members of the EDCN deliver first donor ewes to Dr Jean van </a:t>
            </a:r>
            <a:r>
              <a:rPr lang="en-ZA" sz="2000" dirty="0" err="1" smtClean="0"/>
              <a:t>Niekerk</a:t>
            </a:r>
            <a:r>
              <a:rPr lang="en-ZA" sz="2000" dirty="0" smtClean="0"/>
              <a:t>, Bedford</a:t>
            </a:r>
            <a:endParaRPr lang="en-ZA" sz="2000" dirty="0"/>
          </a:p>
        </p:txBody>
      </p:sp>
      <p:sp>
        <p:nvSpPr>
          <p:cNvPr id="8" name="TextBox 7"/>
          <p:cNvSpPr txBox="1"/>
          <p:nvPr/>
        </p:nvSpPr>
        <p:spPr>
          <a:xfrm>
            <a:off x="285720" y="4714884"/>
            <a:ext cx="4539472" cy="2215991"/>
          </a:xfrm>
          <a:prstGeom prst="rect">
            <a:avLst/>
          </a:prstGeom>
          <a:noFill/>
        </p:spPr>
        <p:txBody>
          <a:bodyPr wrap="square" rtlCol="0">
            <a:spAutoFit/>
          </a:bodyPr>
          <a:lstStyle/>
          <a:p>
            <a:endParaRPr lang="en-ZA" sz="2000" dirty="0" smtClean="0"/>
          </a:p>
          <a:p>
            <a:r>
              <a:rPr lang="en-ZA" sz="2000" dirty="0" smtClean="0"/>
              <a:t>First lamb born in Australia, October 1998</a:t>
            </a:r>
          </a:p>
          <a:p>
            <a:r>
              <a:rPr lang="en-ZA" sz="2000" dirty="0" smtClean="0"/>
              <a:t> </a:t>
            </a:r>
          </a:p>
          <a:p>
            <a:r>
              <a:rPr lang="en-ZA" sz="2000" dirty="0" smtClean="0"/>
              <a:t>Lyn and Alex Leach, Helen and Geoff </a:t>
            </a:r>
            <a:r>
              <a:rPr lang="en-ZA" sz="2000" dirty="0" err="1" smtClean="0"/>
              <a:t>Beeck</a:t>
            </a:r>
            <a:r>
              <a:rPr lang="en-ZA" sz="2000" dirty="0" smtClean="0"/>
              <a:t>, with Cameron </a:t>
            </a:r>
            <a:r>
              <a:rPr lang="en-ZA" sz="2000" dirty="0" err="1" smtClean="0"/>
              <a:t>Beeck</a:t>
            </a:r>
            <a:r>
              <a:rPr lang="en-ZA" sz="2000" dirty="0" smtClean="0"/>
              <a:t>, formed the first two studs – </a:t>
            </a:r>
            <a:r>
              <a:rPr lang="en-ZA" sz="2000" dirty="0" err="1" smtClean="0"/>
              <a:t>Glenlea</a:t>
            </a:r>
            <a:r>
              <a:rPr lang="en-ZA" sz="2000" dirty="0" smtClean="0"/>
              <a:t> and Summerfield</a:t>
            </a:r>
          </a:p>
          <a:p>
            <a:endParaRPr lang="en-ZA" dirty="0"/>
          </a:p>
        </p:txBody>
      </p:sp>
      <p:sp>
        <p:nvSpPr>
          <p:cNvPr id="9" name="TextBox 8"/>
          <p:cNvSpPr txBox="1"/>
          <p:nvPr/>
        </p:nvSpPr>
        <p:spPr>
          <a:xfrm>
            <a:off x="428597" y="5572140"/>
            <a:ext cx="4357718" cy="369332"/>
          </a:xfrm>
          <a:prstGeom prst="rect">
            <a:avLst/>
          </a:prstGeom>
          <a:noFill/>
        </p:spPr>
        <p:txBody>
          <a:bodyPr wrap="square" rtlCol="0">
            <a:spAutoFit/>
          </a:bodyPr>
          <a:lstStyle/>
          <a:p>
            <a:endParaRPr lang="en-ZA"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ercup sale Rams Oct2010 P1050694.JPG"/>
          <p:cNvPicPr>
            <a:picLocks noChangeAspect="1"/>
          </p:cNvPicPr>
          <p:nvPr/>
        </p:nvPicPr>
        <p:blipFill>
          <a:blip r:embed="rId2" cstate="print"/>
          <a:stretch>
            <a:fillRect/>
          </a:stretch>
        </p:blipFill>
        <p:spPr>
          <a:xfrm>
            <a:off x="2" y="-589363"/>
            <a:ext cx="9143998" cy="7447363"/>
          </a:xfrm>
          <a:prstGeom prst="rect">
            <a:avLst/>
          </a:prstGeom>
          <a:solidFill>
            <a:srgbClr val="92D050"/>
          </a:solidFill>
        </p:spPr>
      </p:pic>
      <p:sp>
        <p:nvSpPr>
          <p:cNvPr id="55297" name="Rectangle 1"/>
          <p:cNvSpPr>
            <a:spLocks noChangeArrowheads="1"/>
          </p:cNvSpPr>
          <p:nvPr/>
        </p:nvSpPr>
        <p:spPr bwMode="auto">
          <a:xfrm>
            <a:off x="285720" y="1428735"/>
            <a:ext cx="7929619"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000" b="1" dirty="0" smtClean="0">
                <a:solidFill>
                  <a:srgbClr val="FFFF00"/>
                </a:solidFill>
              </a:rPr>
              <a:t>In</a:t>
            </a:r>
            <a:r>
              <a:rPr lang="en-US" sz="2000" b="1" dirty="0" smtClean="0">
                <a:solidFill>
                  <a:srgbClr val="FEFCEE"/>
                </a:solidFill>
              </a:rPr>
              <a:t> </a:t>
            </a:r>
            <a:r>
              <a:rPr lang="en-US" sz="2000" b="1" dirty="0" smtClean="0">
                <a:solidFill>
                  <a:srgbClr val="FFFF00"/>
                </a:solidFill>
              </a:rPr>
              <a:t>the better environments in Australia the results were even more impressive than in South Africa</a:t>
            </a:r>
            <a:endParaRPr lang="en-US" sz="2000" b="1" dirty="0" smtClean="0">
              <a:solidFill>
                <a:srgbClr val="FEFCEE"/>
              </a:solidFill>
            </a:endParaRPr>
          </a:p>
          <a:p>
            <a:pPr lvl="0" algn="just" fontAlgn="base">
              <a:spcBef>
                <a:spcPct val="0"/>
              </a:spcBef>
              <a:spcAft>
                <a:spcPct val="0"/>
              </a:spcAft>
            </a:pPr>
            <a:endParaRPr lang="en-US" sz="2000" b="1" dirty="0" smtClean="0">
              <a:solidFill>
                <a:srgbClr val="FEFCEE"/>
              </a:solidFill>
            </a:endParaRPr>
          </a:p>
          <a:p>
            <a:pPr lvl="0" algn="just" fontAlgn="base">
              <a:spcBef>
                <a:spcPct val="0"/>
              </a:spcBef>
              <a:spcAft>
                <a:spcPct val="0"/>
              </a:spcAft>
            </a:pPr>
            <a:r>
              <a:rPr lang="en-US" sz="2000" b="1" dirty="0" smtClean="0">
                <a:solidFill>
                  <a:srgbClr val="FEFCEE"/>
                </a:solidFill>
              </a:rPr>
              <a:t>By using sophisticated reproduction techniques the numbers of pure Dohnes increased very rapidly</a:t>
            </a:r>
            <a:endParaRPr kumimoji="0" lang="en-US" sz="2000" b="1" i="0" u="none" strike="noStrike" cap="none" normalizeH="0" baseline="0" dirty="0" smtClean="0">
              <a:ln>
                <a:noFill/>
              </a:ln>
              <a:solidFill>
                <a:schemeClr val="accent2">
                  <a:lumMod val="20000"/>
                  <a:lumOff val="80000"/>
                </a:schemeClr>
              </a:solidFill>
              <a:effectLst/>
              <a:latin typeface="Calibri" pitchFamily="34" charset="0"/>
              <a:ea typeface="Calibri" pitchFamily="34"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3200" b="1" dirty="0" smtClean="0">
              <a:solidFill>
                <a:schemeClr val="accent2">
                  <a:lumMod val="20000"/>
                  <a:lumOff val="80000"/>
                </a:schemeClr>
              </a:solidFill>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accent2">
                  <a:lumMod val="20000"/>
                  <a:lumOff val="80000"/>
                </a:schemeClr>
              </a:solidFill>
              <a:effectLst/>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3200" b="1" dirty="0" smtClean="0">
              <a:solidFill>
                <a:schemeClr val="accent2">
                  <a:lumMod val="20000"/>
                  <a:lumOff val="80000"/>
                </a:schemeClr>
              </a:solidFill>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accent2">
                  <a:lumMod val="20000"/>
                  <a:lumOff val="80000"/>
                </a:schemeClr>
              </a:solidFill>
              <a:effectLst/>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3200" b="1" dirty="0" smtClean="0">
              <a:solidFill>
                <a:schemeClr val="accent2">
                  <a:lumMod val="20000"/>
                  <a:lumOff val="80000"/>
                </a:schemeClr>
              </a:solidFill>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accent2">
                  <a:lumMod val="20000"/>
                  <a:lumOff val="80000"/>
                </a:schemeClr>
              </a:solidFill>
              <a:effectLst/>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3200" b="1" dirty="0" smtClean="0">
              <a:solidFill>
                <a:schemeClr val="accent2">
                  <a:lumMod val="20000"/>
                  <a:lumOff val="80000"/>
                </a:schemeClr>
              </a:solidFill>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accent2">
                  <a:lumMod val="20000"/>
                  <a:lumOff val="80000"/>
                </a:schemeClr>
              </a:solidFill>
              <a:effectLst/>
              <a:latin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3200" b="1" dirty="0" smtClean="0">
              <a:solidFill>
                <a:schemeClr val="accent2">
                  <a:lumMod val="20000"/>
                  <a:lumOff val="80000"/>
                </a:schemeClr>
              </a:solidFill>
              <a:latin typeface="Calibri" pitchFamily="34" charset="0"/>
            </a:endParaRPr>
          </a:p>
        </p:txBody>
      </p:sp>
      <p:sp>
        <p:nvSpPr>
          <p:cNvPr id="4" name="TextBox 3"/>
          <p:cNvSpPr txBox="1"/>
          <p:nvPr/>
        </p:nvSpPr>
        <p:spPr>
          <a:xfrm>
            <a:off x="357159" y="5214956"/>
            <a:ext cx="8286808" cy="1015663"/>
          </a:xfrm>
          <a:prstGeom prst="rect">
            <a:avLst/>
          </a:prstGeom>
          <a:solidFill>
            <a:srgbClr val="77933C">
              <a:alpha val="45882"/>
            </a:srgbClr>
          </a:solidFill>
        </p:spPr>
        <p:txBody>
          <a:bodyPr wrap="square" rtlCol="0">
            <a:spAutoFit/>
          </a:bodyPr>
          <a:lstStyle/>
          <a:p>
            <a:pPr lvl="0" algn="just" fontAlgn="base">
              <a:spcBef>
                <a:spcPct val="0"/>
              </a:spcBef>
              <a:spcAft>
                <a:spcPct val="0"/>
              </a:spcAft>
            </a:pPr>
            <a:r>
              <a:rPr lang="en-US" sz="2000" b="1" dirty="0" smtClean="0">
                <a:solidFill>
                  <a:schemeClr val="bg2"/>
                </a:solidFill>
              </a:rPr>
              <a:t>Australian woolgrowers were able to experience for themselves the improvement in profitability of the first and subsequent generations of Dohne progeny</a:t>
            </a:r>
            <a:endParaRPr lang="en-US" sz="2000" b="1" dirty="0" smtClean="0">
              <a:solidFill>
                <a:schemeClr val="bg2"/>
              </a:solidFill>
              <a:latin typeface="Calibri" pitchFamily="34" charset="0"/>
              <a:ea typeface="Calibri" pitchFamily="34" charset="0"/>
              <a:cs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142852"/>
            <a:ext cx="1592205" cy="1214446"/>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4" name="Picture 3" descr="EDCN 2011 030.jpg"/>
          <p:cNvPicPr>
            <a:picLocks noChangeAspect="1"/>
          </p:cNvPicPr>
          <p:nvPr/>
        </p:nvPicPr>
        <p:blipFill>
          <a:blip r:embed="rId3" cstate="print"/>
          <a:stretch>
            <a:fillRect/>
          </a:stretch>
        </p:blipFill>
        <p:spPr>
          <a:xfrm>
            <a:off x="0" y="2167443"/>
            <a:ext cx="9144000" cy="4690557"/>
          </a:xfrm>
          <a:prstGeom prst="rect">
            <a:avLst/>
          </a:prstGeom>
        </p:spPr>
      </p:pic>
      <p:sp>
        <p:nvSpPr>
          <p:cNvPr id="5" name="TextBox 4"/>
          <p:cNvSpPr txBox="1"/>
          <p:nvPr/>
        </p:nvSpPr>
        <p:spPr>
          <a:xfrm>
            <a:off x="2143108" y="928670"/>
            <a:ext cx="6053766" cy="461665"/>
          </a:xfrm>
          <a:prstGeom prst="rect">
            <a:avLst/>
          </a:prstGeom>
          <a:noFill/>
        </p:spPr>
        <p:txBody>
          <a:bodyPr wrap="square" rtlCol="0">
            <a:spAutoFit/>
          </a:bodyPr>
          <a:lstStyle/>
          <a:p>
            <a:r>
              <a:rPr lang="en-ZA" sz="2400" b="1" dirty="0" smtClean="0"/>
              <a:t>BEGINNINGS</a:t>
            </a:r>
          </a:p>
        </p:txBody>
      </p:sp>
      <p:sp>
        <p:nvSpPr>
          <p:cNvPr id="6" name="TextBox 5"/>
          <p:cNvSpPr txBox="1"/>
          <p:nvPr/>
        </p:nvSpPr>
        <p:spPr>
          <a:xfrm>
            <a:off x="500034" y="1500174"/>
            <a:ext cx="5214974" cy="400110"/>
          </a:xfrm>
          <a:prstGeom prst="rect">
            <a:avLst/>
          </a:prstGeom>
          <a:noFill/>
        </p:spPr>
        <p:txBody>
          <a:bodyPr wrap="square" rtlCol="0">
            <a:spAutoFit/>
          </a:bodyPr>
          <a:lstStyle/>
          <a:p>
            <a:r>
              <a:rPr lang="en-ZA" sz="2000" b="1" dirty="0" smtClean="0"/>
              <a:t>1937  Dohne Research Station  established</a:t>
            </a:r>
            <a:endParaRPr lang="en-ZA" sz="2000" b="1" dirty="0"/>
          </a:p>
        </p:txBody>
      </p:sp>
      <p:sp>
        <p:nvSpPr>
          <p:cNvPr id="7" name="TextBox 6"/>
          <p:cNvSpPr txBox="1"/>
          <p:nvPr/>
        </p:nvSpPr>
        <p:spPr>
          <a:xfrm>
            <a:off x="500034" y="1928802"/>
            <a:ext cx="8358246" cy="400110"/>
          </a:xfrm>
          <a:prstGeom prst="rect">
            <a:avLst/>
          </a:prstGeom>
          <a:noFill/>
        </p:spPr>
        <p:txBody>
          <a:bodyPr wrap="square" rtlCol="0">
            <a:spAutoFit/>
          </a:bodyPr>
          <a:lstStyle/>
          <a:p>
            <a:r>
              <a:rPr lang="en-ZA" sz="2000" b="1" dirty="0" smtClean="0"/>
              <a:t>A better adapted sheep type for the East Cape </a:t>
            </a:r>
            <a:r>
              <a:rPr lang="en-ZA" sz="2000" b="1" dirty="0" err="1" smtClean="0"/>
              <a:t>sourveld</a:t>
            </a:r>
            <a:r>
              <a:rPr lang="en-ZA" sz="2000" b="1" dirty="0" smtClean="0"/>
              <a:t> set as one of its goals </a:t>
            </a:r>
            <a:endParaRPr lang="en-ZA" sz="2000" b="1" dirty="0"/>
          </a:p>
        </p:txBody>
      </p:sp>
      <p:sp>
        <p:nvSpPr>
          <p:cNvPr id="8" name="TextBox 7"/>
          <p:cNvSpPr txBox="1"/>
          <p:nvPr/>
        </p:nvSpPr>
        <p:spPr>
          <a:xfrm>
            <a:off x="500034" y="2428868"/>
            <a:ext cx="5500726" cy="400110"/>
          </a:xfrm>
          <a:prstGeom prst="rect">
            <a:avLst/>
          </a:prstGeom>
          <a:noFill/>
        </p:spPr>
        <p:txBody>
          <a:bodyPr wrap="square" rtlCol="0">
            <a:spAutoFit/>
          </a:bodyPr>
          <a:lstStyle/>
          <a:p>
            <a:r>
              <a:rPr lang="en-ZA" sz="2000" b="1" dirty="0" smtClean="0"/>
              <a:t>Initial trials commenced in 1939  -  Mr JJJ </a:t>
            </a:r>
            <a:r>
              <a:rPr lang="en-ZA" sz="2000" b="1" dirty="0" err="1" smtClean="0"/>
              <a:t>Kotze</a:t>
            </a:r>
            <a:endParaRPr lang="en-ZA"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an Kelly, Mabnoora SA 23Sep10 P1050115.JPG"/>
          <p:cNvPicPr>
            <a:picLocks noChangeAspect="1"/>
          </p:cNvPicPr>
          <p:nvPr/>
        </p:nvPicPr>
        <p:blipFill>
          <a:blip r:embed="rId2" cstate="print"/>
          <a:stretch>
            <a:fillRect/>
          </a:stretch>
        </p:blipFill>
        <p:spPr>
          <a:xfrm>
            <a:off x="1" y="0"/>
            <a:ext cx="9144000" cy="6858000"/>
          </a:xfrm>
          <a:prstGeom prst="rect">
            <a:avLst/>
          </a:prstGeom>
        </p:spPr>
      </p:pic>
      <p:sp>
        <p:nvSpPr>
          <p:cNvPr id="3" name="TextBox 2"/>
          <p:cNvSpPr txBox="1"/>
          <p:nvPr/>
        </p:nvSpPr>
        <p:spPr>
          <a:xfrm>
            <a:off x="357159" y="357170"/>
            <a:ext cx="8286808" cy="2616101"/>
          </a:xfrm>
          <a:prstGeom prst="rect">
            <a:avLst/>
          </a:prstGeom>
          <a:solidFill>
            <a:schemeClr val="accent3">
              <a:lumMod val="75000"/>
              <a:alpha val="27000"/>
            </a:schemeClr>
          </a:solidFill>
        </p:spPr>
        <p:txBody>
          <a:bodyPr wrap="square" rtlCol="0">
            <a:spAutoFit/>
          </a:bodyPr>
          <a:lstStyle/>
          <a:p>
            <a:pPr lvl="0" algn="just" fontAlgn="base">
              <a:spcBef>
                <a:spcPct val="0"/>
              </a:spcBef>
              <a:spcAft>
                <a:spcPct val="0"/>
              </a:spcAft>
            </a:pPr>
            <a:endParaRPr lang="en-US" sz="2400" b="1" dirty="0" smtClean="0">
              <a:solidFill>
                <a:srgbClr val="FFFF00"/>
              </a:solidFill>
            </a:endParaRPr>
          </a:p>
          <a:p>
            <a:pPr lvl="0" algn="just" fontAlgn="base">
              <a:spcBef>
                <a:spcPct val="0"/>
              </a:spcBef>
              <a:spcAft>
                <a:spcPct val="0"/>
              </a:spcAft>
            </a:pPr>
            <a:endParaRPr lang="en-ZA" sz="2000" b="1" dirty="0" smtClean="0">
              <a:solidFill>
                <a:srgbClr val="FEFCEE"/>
              </a:solidFill>
            </a:endParaRPr>
          </a:p>
          <a:p>
            <a:pPr lvl="0" algn="just" fontAlgn="base">
              <a:spcBef>
                <a:spcPct val="0"/>
              </a:spcBef>
              <a:spcAft>
                <a:spcPct val="0"/>
              </a:spcAft>
            </a:pPr>
            <a:endParaRPr lang="en-ZA" sz="2000" b="1" dirty="0" smtClean="0">
              <a:solidFill>
                <a:srgbClr val="FEFCEE"/>
              </a:solidFill>
            </a:endParaRPr>
          </a:p>
          <a:p>
            <a:pPr lvl="0" algn="just" fontAlgn="base">
              <a:spcBef>
                <a:spcPct val="0"/>
              </a:spcBef>
              <a:spcAft>
                <a:spcPct val="0"/>
              </a:spcAft>
            </a:pPr>
            <a:endParaRPr lang="en-ZA" sz="2000" b="1" dirty="0" smtClean="0">
              <a:solidFill>
                <a:srgbClr val="FEFCEE"/>
              </a:solidFill>
            </a:endParaRPr>
          </a:p>
          <a:p>
            <a:pPr lvl="0" algn="just" fontAlgn="base">
              <a:spcBef>
                <a:spcPct val="0"/>
              </a:spcBef>
              <a:spcAft>
                <a:spcPct val="0"/>
              </a:spcAft>
            </a:pPr>
            <a:endParaRPr lang="en-US" sz="2000" b="1" dirty="0" smtClean="0">
              <a:solidFill>
                <a:srgbClr val="FEFCEE"/>
              </a:solidFill>
            </a:endParaRPr>
          </a:p>
          <a:p>
            <a:pPr algn="just" fontAlgn="base">
              <a:spcBef>
                <a:spcPct val="0"/>
              </a:spcBef>
              <a:spcAft>
                <a:spcPct val="0"/>
              </a:spcAft>
            </a:pPr>
            <a:endParaRPr lang="en-US" sz="2000" b="1" dirty="0" smtClean="0">
              <a:solidFill>
                <a:srgbClr val="FEFCEE"/>
              </a:solidFill>
            </a:endParaRPr>
          </a:p>
          <a:p>
            <a:pPr algn="just" fontAlgn="base">
              <a:spcBef>
                <a:spcPct val="0"/>
              </a:spcBef>
              <a:spcAft>
                <a:spcPct val="0"/>
              </a:spcAft>
            </a:pPr>
            <a:endParaRPr lang="en-US" sz="2000" b="1" dirty="0" smtClean="0">
              <a:solidFill>
                <a:schemeClr val="bg2"/>
              </a:solidFill>
            </a:endParaRPr>
          </a:p>
          <a:p>
            <a:pPr lvl="0" algn="just" fontAlgn="base">
              <a:spcBef>
                <a:spcPct val="0"/>
              </a:spcBef>
              <a:spcAft>
                <a:spcPct val="0"/>
              </a:spcAft>
            </a:pPr>
            <a:endParaRPr lang="en-US" sz="2000" b="1" dirty="0" smtClean="0">
              <a:solidFill>
                <a:srgbClr val="FEFCEE"/>
              </a:solidFill>
              <a:latin typeface="Calibri" pitchFamily="34" charset="0"/>
              <a:ea typeface="Calibri" pitchFamily="34" charset="0"/>
              <a:cs typeface="Calibri" pitchFamily="34" charset="0"/>
            </a:endParaRPr>
          </a:p>
        </p:txBody>
      </p:sp>
      <p:sp>
        <p:nvSpPr>
          <p:cNvPr id="4" name="Rectangle 3"/>
          <p:cNvSpPr/>
          <p:nvPr/>
        </p:nvSpPr>
        <p:spPr>
          <a:xfrm>
            <a:off x="2000232" y="1000108"/>
            <a:ext cx="6635887" cy="1015663"/>
          </a:xfrm>
          <a:prstGeom prst="rect">
            <a:avLst/>
          </a:prstGeom>
        </p:spPr>
        <p:txBody>
          <a:bodyPr wrap="square">
            <a:spAutoFit/>
          </a:bodyPr>
          <a:lstStyle/>
          <a:p>
            <a:pPr algn="just" fontAlgn="base">
              <a:spcBef>
                <a:spcPct val="0"/>
              </a:spcBef>
              <a:spcAft>
                <a:spcPct val="0"/>
              </a:spcAft>
            </a:pPr>
            <a:r>
              <a:rPr lang="en-US" sz="2000" b="1" dirty="0" smtClean="0">
                <a:solidFill>
                  <a:srgbClr val="FEFCEE"/>
                </a:solidFill>
              </a:rPr>
              <a:t>While fully maintaining the amount and quality of Merino wool, Australian wool growers </a:t>
            </a:r>
            <a:r>
              <a:rPr lang="en-US" sz="2000" b="1" dirty="0" smtClean="0">
                <a:solidFill>
                  <a:srgbClr val="FFFF00"/>
                </a:solidFill>
              </a:rPr>
              <a:t>now enjoyed the addition of prime lamb production </a:t>
            </a:r>
            <a:r>
              <a:rPr lang="en-US" sz="2000" b="1" dirty="0" smtClean="0">
                <a:solidFill>
                  <a:srgbClr val="FEFCEE"/>
                </a:solidFill>
              </a:rPr>
              <a:t>in self replacing flocks </a:t>
            </a:r>
          </a:p>
        </p:txBody>
      </p:sp>
      <p:sp>
        <p:nvSpPr>
          <p:cNvPr id="5" name="Rectangle 4"/>
          <p:cNvSpPr/>
          <p:nvPr/>
        </p:nvSpPr>
        <p:spPr>
          <a:xfrm>
            <a:off x="357357" y="2357431"/>
            <a:ext cx="8354024" cy="1015663"/>
          </a:xfrm>
          <a:prstGeom prst="rect">
            <a:avLst/>
          </a:prstGeom>
        </p:spPr>
        <p:txBody>
          <a:bodyPr wrap="square">
            <a:spAutoFit/>
          </a:bodyPr>
          <a:lstStyle/>
          <a:p>
            <a:r>
              <a:rPr lang="en-US" sz="2000" b="1" dirty="0" smtClean="0">
                <a:solidFill>
                  <a:schemeClr val="bg2"/>
                </a:solidFill>
              </a:rPr>
              <a:t>This was an additional lucrative income source for traditional wool growing enterprises.  Even F1 (first cross) Dohne lambs easily met prime lamb export standards</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7" name="TextBox 6"/>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4" name="Picture 3" descr="RP00.0132  035.jpg"/>
          <p:cNvPicPr>
            <a:picLocks noChangeAspect="1"/>
          </p:cNvPicPr>
          <p:nvPr/>
        </p:nvPicPr>
        <p:blipFill>
          <a:blip r:embed="rId3" cstate="print"/>
          <a:stretch>
            <a:fillRect/>
          </a:stretch>
        </p:blipFill>
        <p:spPr>
          <a:xfrm>
            <a:off x="357158" y="2214554"/>
            <a:ext cx="5619757" cy="4214818"/>
          </a:xfrm>
          <a:prstGeom prst="rect">
            <a:avLst/>
          </a:prstGeom>
        </p:spPr>
      </p:pic>
      <p:pic>
        <p:nvPicPr>
          <p:cNvPr id="5" name="Picture 4" descr="Bare britch.jpg"/>
          <p:cNvPicPr>
            <a:picLocks noChangeAspect="1"/>
          </p:cNvPicPr>
          <p:nvPr/>
        </p:nvPicPr>
        <p:blipFill>
          <a:blip r:embed="rId4" cstate="print"/>
          <a:stretch>
            <a:fillRect/>
          </a:stretch>
        </p:blipFill>
        <p:spPr>
          <a:xfrm>
            <a:off x="6286512" y="3500438"/>
            <a:ext cx="2543026" cy="2643206"/>
          </a:xfrm>
          <a:prstGeom prst="rect">
            <a:avLst/>
          </a:prstGeom>
        </p:spPr>
      </p:pic>
      <p:sp>
        <p:nvSpPr>
          <p:cNvPr id="6" name="TextBox 5"/>
          <p:cNvSpPr txBox="1"/>
          <p:nvPr/>
        </p:nvSpPr>
        <p:spPr>
          <a:xfrm>
            <a:off x="2143108" y="928670"/>
            <a:ext cx="5929354" cy="461665"/>
          </a:xfrm>
          <a:prstGeom prst="rect">
            <a:avLst/>
          </a:prstGeom>
          <a:noFill/>
        </p:spPr>
        <p:txBody>
          <a:bodyPr wrap="square" rtlCol="0">
            <a:spAutoFit/>
          </a:bodyPr>
          <a:lstStyle/>
          <a:p>
            <a:r>
              <a:rPr lang="en-ZA" sz="2400" b="1" dirty="0" smtClean="0"/>
              <a:t>Many outstanding sires were identified</a:t>
            </a:r>
            <a:endParaRPr lang="en-ZA" sz="2400" b="1" dirty="0"/>
          </a:p>
        </p:txBody>
      </p:sp>
      <p:sp>
        <p:nvSpPr>
          <p:cNvPr id="7" name="TextBox 6"/>
          <p:cNvSpPr txBox="1"/>
          <p:nvPr/>
        </p:nvSpPr>
        <p:spPr>
          <a:xfrm>
            <a:off x="1857356" y="1643050"/>
            <a:ext cx="7000924" cy="1323439"/>
          </a:xfrm>
          <a:prstGeom prst="rect">
            <a:avLst/>
          </a:prstGeom>
          <a:noFill/>
        </p:spPr>
        <p:txBody>
          <a:bodyPr wrap="square" rtlCol="0">
            <a:spAutoFit/>
          </a:bodyPr>
          <a:lstStyle/>
          <a:p>
            <a:r>
              <a:rPr lang="en-ZA" sz="2000" dirty="0" smtClean="0"/>
              <a:t>Sire from a pure South African embryo from the </a:t>
            </a:r>
            <a:r>
              <a:rPr lang="en-ZA" sz="2000" dirty="0" err="1" smtClean="0"/>
              <a:t>Weska</a:t>
            </a:r>
            <a:r>
              <a:rPr lang="en-ZA" sz="2000" dirty="0" smtClean="0"/>
              <a:t> Stud</a:t>
            </a:r>
          </a:p>
          <a:p>
            <a:endParaRPr lang="en-ZA" sz="2000" dirty="0" smtClean="0"/>
          </a:p>
          <a:p>
            <a:r>
              <a:rPr lang="en-ZA" sz="2000" dirty="0" smtClean="0"/>
              <a:t>					No </a:t>
            </a:r>
            <a:r>
              <a:rPr lang="en-ZA" sz="2000" dirty="0" err="1" smtClean="0"/>
              <a:t>mulesing</a:t>
            </a:r>
            <a:r>
              <a:rPr lang="en-ZA" sz="2000" dirty="0" smtClean="0"/>
              <a:t> – a 						great plus point</a:t>
            </a:r>
            <a:endParaRPr lang="en-ZA"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1026" name="Picture 2" descr="Pinedale 8124 P1050828"/>
          <p:cNvPicPr>
            <a:picLocks noChangeAspect="1" noChangeArrowheads="1"/>
          </p:cNvPicPr>
          <p:nvPr/>
        </p:nvPicPr>
        <p:blipFill>
          <a:blip r:embed="rId3" cstate="print">
            <a:lum bright="4000" contrast="-2000"/>
          </a:blip>
          <a:srcRect/>
          <a:stretch>
            <a:fillRect/>
          </a:stretch>
        </p:blipFill>
        <p:spPr bwMode="auto">
          <a:xfrm>
            <a:off x="428596" y="2143116"/>
            <a:ext cx="3908425" cy="4343400"/>
          </a:xfrm>
          <a:prstGeom prst="rect">
            <a:avLst/>
          </a:prstGeom>
          <a:noFill/>
          <a:ln w="9525">
            <a:noFill/>
            <a:miter lim="800000"/>
            <a:headEnd/>
            <a:tailEnd/>
          </a:ln>
        </p:spPr>
      </p:pic>
      <p:pic>
        <p:nvPicPr>
          <p:cNvPr id="1031" name="Picture 7" descr="Ram Pinedale 8124 fleece data Oct2010 059"/>
          <p:cNvPicPr>
            <a:picLocks noChangeAspect="1" noChangeArrowheads="1"/>
          </p:cNvPicPr>
          <p:nvPr/>
        </p:nvPicPr>
        <p:blipFill>
          <a:blip r:embed="rId4" cstate="print"/>
          <a:srcRect r="5536"/>
          <a:stretch>
            <a:fillRect/>
          </a:stretch>
        </p:blipFill>
        <p:spPr bwMode="auto">
          <a:xfrm>
            <a:off x="4929190" y="3714752"/>
            <a:ext cx="3571900" cy="2835884"/>
          </a:xfrm>
          <a:prstGeom prst="rect">
            <a:avLst/>
          </a:prstGeom>
          <a:noFill/>
          <a:ln w="9525">
            <a:noFill/>
            <a:miter lim="800000"/>
            <a:headEnd/>
            <a:tailEnd/>
          </a:ln>
        </p:spPr>
      </p:pic>
      <p:pic>
        <p:nvPicPr>
          <p:cNvPr id="1032" name="Picture 8" descr="PD08"/>
          <p:cNvPicPr>
            <a:picLocks noChangeAspect="1" noChangeArrowheads="1"/>
          </p:cNvPicPr>
          <p:nvPr/>
        </p:nvPicPr>
        <p:blipFill>
          <a:blip r:embed="rId5" cstate="print"/>
          <a:srcRect/>
          <a:stretch>
            <a:fillRect/>
          </a:stretch>
        </p:blipFill>
        <p:spPr bwMode="auto">
          <a:xfrm>
            <a:off x="5357818" y="1000108"/>
            <a:ext cx="3143272" cy="2358664"/>
          </a:xfrm>
          <a:prstGeom prst="rect">
            <a:avLst/>
          </a:prstGeom>
          <a:noFill/>
          <a:ln w="9525">
            <a:noFill/>
            <a:miter lim="800000"/>
            <a:headEnd/>
            <a:tailEnd/>
          </a:ln>
        </p:spPr>
      </p:pic>
      <p:sp>
        <p:nvSpPr>
          <p:cNvPr id="12" name="TextBox 11"/>
          <p:cNvSpPr txBox="1"/>
          <p:nvPr/>
        </p:nvSpPr>
        <p:spPr>
          <a:xfrm>
            <a:off x="2143108" y="928670"/>
            <a:ext cx="2928958" cy="830997"/>
          </a:xfrm>
          <a:prstGeom prst="rect">
            <a:avLst/>
          </a:prstGeom>
          <a:noFill/>
        </p:spPr>
        <p:txBody>
          <a:bodyPr wrap="square" rtlCol="0">
            <a:spAutoFit/>
          </a:bodyPr>
          <a:lstStyle/>
          <a:p>
            <a:r>
              <a:rPr lang="en-ZA" sz="2400" b="1" dirty="0" smtClean="0"/>
              <a:t>Many outstanding sires were identified</a:t>
            </a:r>
            <a:endParaRPr lang="en-ZA" sz="2400" b="1" dirty="0"/>
          </a:p>
        </p:txBody>
      </p:sp>
      <p:sp>
        <p:nvSpPr>
          <p:cNvPr id="13" name="Oval 12"/>
          <p:cNvSpPr/>
          <p:nvPr/>
        </p:nvSpPr>
        <p:spPr>
          <a:xfrm>
            <a:off x="6643702" y="4143380"/>
            <a:ext cx="1571636" cy="10001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 y="0"/>
            <a:ext cx="9144000" cy="784830"/>
          </a:xfrm>
          <a:prstGeom prst="rect">
            <a:avLst/>
          </a:prstGeom>
          <a:noFill/>
          <a:ln w="12700" cap="sq">
            <a:noFill/>
            <a:miter lim="800000"/>
            <a:headEnd type="none" w="sm" len="sm"/>
            <a:tailEnd type="none" w="sm" len="sm"/>
          </a:ln>
          <a:effectLst/>
        </p:spPr>
        <p:txBody>
          <a:bodyPr>
            <a:spAutoFit/>
          </a:bodyPr>
          <a:lstStyle/>
          <a:p>
            <a:pPr lvl="2" algn="just"/>
            <a:endParaRPr kumimoji="0" lang="en-US">
              <a:latin typeface="Times New Roman" pitchFamily="18" charset="0"/>
            </a:endParaRPr>
          </a:p>
          <a:p>
            <a:pPr>
              <a:spcBef>
                <a:spcPct val="50000"/>
              </a:spcBef>
            </a:pPr>
            <a:endParaRPr kumimoji="0" lang="en-US">
              <a:latin typeface="Times New Roman" pitchFamily="18" charset="0"/>
            </a:endParaRPr>
          </a:p>
        </p:txBody>
      </p:sp>
      <p:sp>
        <p:nvSpPr>
          <p:cNvPr id="50179" name="Rectangle 3"/>
          <p:cNvSpPr>
            <a:spLocks noChangeArrowheads="1"/>
          </p:cNvSpPr>
          <p:nvPr/>
        </p:nvSpPr>
        <p:spPr bwMode="auto">
          <a:xfrm>
            <a:off x="2" y="3"/>
            <a:ext cx="9144000" cy="3108543"/>
          </a:xfrm>
          <a:prstGeom prst="rect">
            <a:avLst/>
          </a:prstGeom>
          <a:noFill/>
          <a:ln w="12700" cap="sq">
            <a:noFill/>
            <a:miter lim="800000"/>
            <a:headEnd type="none" w="sm" len="sm"/>
            <a:tailEnd type="none" w="sm" len="sm"/>
          </a:ln>
          <a:effectLst/>
        </p:spPr>
        <p:txBody>
          <a:bodyPr wrap="square">
            <a:spAutoFit/>
          </a:bodyPr>
          <a:lstStyle/>
          <a:p>
            <a:r>
              <a:rPr kumimoji="0" lang="en-US" b="1" dirty="0">
                <a:solidFill>
                  <a:srgbClr val="000000"/>
                </a:solidFill>
              </a:rPr>
              <a:t>	</a:t>
            </a:r>
          </a:p>
          <a:p>
            <a:r>
              <a:rPr lang="en-US" sz="2400" b="1" dirty="0">
                <a:solidFill>
                  <a:srgbClr val="000000"/>
                </a:solidFill>
              </a:rPr>
              <a:t> </a:t>
            </a:r>
            <a:r>
              <a:rPr lang="en-US" sz="2400" b="1" dirty="0" smtClean="0">
                <a:solidFill>
                  <a:srgbClr val="000000"/>
                </a:solidFill>
              </a:rPr>
              <a:t>    </a:t>
            </a:r>
            <a:endParaRPr lang="en-GB" sz="2000" b="1" dirty="0">
              <a:solidFill>
                <a:srgbClr val="000000"/>
              </a:solidFill>
            </a:endParaRPr>
          </a:p>
          <a:p>
            <a:r>
              <a:rPr lang="en-GB" sz="2000" b="1" dirty="0">
                <a:solidFill>
                  <a:srgbClr val="000000"/>
                </a:solidFill>
              </a:rPr>
              <a:t> </a:t>
            </a:r>
            <a:r>
              <a:rPr lang="en-GB" sz="2000" b="1" dirty="0" smtClean="0">
                <a:solidFill>
                  <a:srgbClr val="000000"/>
                </a:solidFill>
              </a:rPr>
              <a:t>    </a:t>
            </a:r>
            <a:endParaRPr lang="en-GB" sz="2000" b="1" dirty="0">
              <a:solidFill>
                <a:srgbClr val="FF0000"/>
              </a:solidFill>
            </a:endParaRPr>
          </a:p>
          <a:p>
            <a:endParaRPr lang="en-GB" sz="2000" b="1" dirty="0">
              <a:solidFill>
                <a:srgbClr val="000000"/>
              </a:solidFill>
            </a:endParaRPr>
          </a:p>
          <a:p>
            <a:r>
              <a:rPr lang="en-GB" sz="2000" b="1" dirty="0">
                <a:solidFill>
                  <a:srgbClr val="000000"/>
                </a:solidFill>
              </a:rPr>
              <a:t>	</a:t>
            </a:r>
            <a:endParaRPr kumimoji="0" lang="en-GB" sz="2000" dirty="0">
              <a:solidFill>
                <a:srgbClr val="000000"/>
              </a:solidFill>
            </a:endParaRPr>
          </a:p>
          <a:p>
            <a:pPr lvl="2"/>
            <a:r>
              <a:rPr lang="en-GB" sz="2000" b="1" dirty="0">
                <a:solidFill>
                  <a:srgbClr val="FF0000"/>
                </a:solidFill>
              </a:rPr>
              <a:t>	</a:t>
            </a:r>
          </a:p>
          <a:p>
            <a:pPr lvl="2"/>
            <a:endParaRPr lang="en-GB" b="1" dirty="0">
              <a:solidFill>
                <a:srgbClr val="FF0000"/>
              </a:solidFill>
            </a:endParaRPr>
          </a:p>
          <a:p>
            <a:pPr lvl="2"/>
            <a:endParaRPr lang="en-GB" b="1" dirty="0">
              <a:solidFill>
                <a:srgbClr val="000000"/>
              </a:solidFill>
            </a:endParaRPr>
          </a:p>
          <a:p>
            <a:endParaRPr lang="en-GB" b="1" dirty="0">
              <a:solidFill>
                <a:srgbClr val="FF0000"/>
              </a:solidFill>
            </a:endParaRPr>
          </a:p>
          <a:p>
            <a:endParaRPr kumimoji="0" lang="en-US" sz="2000" b="1" dirty="0">
              <a:solidFill>
                <a:srgbClr val="0000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142852"/>
            <a:ext cx="1571636" cy="1214446"/>
          </a:xfrm>
          <a:prstGeom prst="rect">
            <a:avLst/>
          </a:prstGeom>
        </p:spPr>
      </p:pic>
      <p:sp>
        <p:nvSpPr>
          <p:cNvPr id="10" name="TextBox 9"/>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b="1" dirty="0">
              <a:solidFill>
                <a:srgbClr val="FFFF00"/>
              </a:solidFill>
            </a:endParaRPr>
          </a:p>
        </p:txBody>
      </p:sp>
      <p:pic>
        <p:nvPicPr>
          <p:cNvPr id="6" name="Picture 5" descr="Gordie L1110898.JPG"/>
          <p:cNvPicPr>
            <a:picLocks noChangeAspect="1"/>
          </p:cNvPicPr>
          <p:nvPr/>
        </p:nvPicPr>
        <p:blipFill>
          <a:blip r:embed="rId3" cstate="print">
            <a:lum bright="14000"/>
          </a:blip>
          <a:stretch>
            <a:fillRect/>
          </a:stretch>
        </p:blipFill>
        <p:spPr>
          <a:xfrm>
            <a:off x="6858016" y="500042"/>
            <a:ext cx="1935304" cy="2786058"/>
          </a:xfrm>
          <a:prstGeom prst="rect">
            <a:avLst/>
          </a:prstGeom>
        </p:spPr>
      </p:pic>
      <p:sp>
        <p:nvSpPr>
          <p:cNvPr id="11" name="TextBox 10"/>
          <p:cNvSpPr txBox="1"/>
          <p:nvPr/>
        </p:nvSpPr>
        <p:spPr>
          <a:xfrm>
            <a:off x="357158" y="2428868"/>
            <a:ext cx="6429420" cy="1200329"/>
          </a:xfrm>
          <a:prstGeom prst="rect">
            <a:avLst/>
          </a:prstGeom>
          <a:noFill/>
        </p:spPr>
        <p:txBody>
          <a:bodyPr wrap="square" rtlCol="0">
            <a:spAutoFit/>
          </a:bodyPr>
          <a:lstStyle/>
          <a:p>
            <a:r>
              <a:rPr lang="en-ZA" dirty="0" smtClean="0"/>
              <a:t>While highly critical, when seeing Dohnes for the first time in 1982, </a:t>
            </a:r>
            <a:r>
              <a:rPr lang="en-ZA" dirty="0" err="1"/>
              <a:t>G</a:t>
            </a:r>
            <a:r>
              <a:rPr lang="en-ZA" dirty="0" err="1" smtClean="0"/>
              <a:t>ordie</a:t>
            </a:r>
            <a:r>
              <a:rPr lang="en-ZA" dirty="0" smtClean="0"/>
              <a:t> wrote this in his book</a:t>
            </a:r>
            <a:r>
              <a:rPr lang="en-ZA" i="1" dirty="0" smtClean="0">
                <a:solidFill>
                  <a:schemeClr val="accent5">
                    <a:lumMod val="50000"/>
                  </a:schemeClr>
                </a:solidFill>
              </a:rPr>
              <a:t>: </a:t>
            </a:r>
            <a:r>
              <a:rPr lang="en-ZA" b="1" i="1" dirty="0" smtClean="0">
                <a:solidFill>
                  <a:schemeClr val="accent5">
                    <a:lumMod val="50000"/>
                  </a:schemeClr>
                </a:solidFill>
              </a:rPr>
              <a:t>“Its  beginnings were inauspicious, but in the long term it may have a major influence on Australian  merino breeding”   </a:t>
            </a:r>
            <a:r>
              <a:rPr lang="en-ZA" dirty="0" smtClean="0"/>
              <a:t>(page 112) – </a:t>
            </a:r>
            <a:r>
              <a:rPr lang="en-ZA" b="1" dirty="0" smtClean="0"/>
              <a:t>very prophetic!</a:t>
            </a:r>
            <a:endParaRPr lang="en-ZA" b="1" dirty="0"/>
          </a:p>
        </p:txBody>
      </p:sp>
      <p:pic>
        <p:nvPicPr>
          <p:cNvPr id="12" name="Picture 11" descr="slides 018.jpg"/>
          <p:cNvPicPr>
            <a:picLocks noChangeAspect="1"/>
          </p:cNvPicPr>
          <p:nvPr/>
        </p:nvPicPr>
        <p:blipFill>
          <a:blip r:embed="rId4" cstate="print"/>
          <a:stretch>
            <a:fillRect/>
          </a:stretch>
        </p:blipFill>
        <p:spPr>
          <a:xfrm>
            <a:off x="571472" y="3929066"/>
            <a:ext cx="3429024" cy="2571768"/>
          </a:xfrm>
          <a:prstGeom prst="rect">
            <a:avLst/>
          </a:prstGeom>
        </p:spPr>
      </p:pic>
      <p:pic>
        <p:nvPicPr>
          <p:cNvPr id="13" name="Picture 12" descr="Dubbo workshop Australia 2005 034.jpg"/>
          <p:cNvPicPr>
            <a:picLocks noChangeAspect="1"/>
          </p:cNvPicPr>
          <p:nvPr/>
        </p:nvPicPr>
        <p:blipFill>
          <a:blip r:embed="rId5"/>
          <a:stretch>
            <a:fillRect/>
          </a:stretch>
        </p:blipFill>
        <p:spPr>
          <a:xfrm>
            <a:off x="4857752" y="3946924"/>
            <a:ext cx="3429024" cy="2571769"/>
          </a:xfrm>
          <a:prstGeom prst="rect">
            <a:avLst/>
          </a:prstGeom>
        </p:spPr>
      </p:pic>
      <p:sp>
        <p:nvSpPr>
          <p:cNvPr id="14" name="TextBox 13"/>
          <p:cNvSpPr txBox="1"/>
          <p:nvPr/>
        </p:nvSpPr>
        <p:spPr>
          <a:xfrm>
            <a:off x="2071670" y="857232"/>
            <a:ext cx="4714908" cy="646331"/>
          </a:xfrm>
          <a:prstGeom prst="rect">
            <a:avLst/>
          </a:prstGeom>
          <a:noFill/>
        </p:spPr>
        <p:txBody>
          <a:bodyPr wrap="square" rtlCol="0">
            <a:spAutoFit/>
          </a:bodyPr>
          <a:lstStyle/>
          <a:p>
            <a:r>
              <a:rPr lang="en-ZA" b="1" dirty="0" smtClean="0"/>
              <a:t>GORDIE </a:t>
            </a:r>
            <a:r>
              <a:rPr lang="en-ZA" b="1" dirty="0" err="1" smtClean="0"/>
              <a:t>McMASTER</a:t>
            </a:r>
            <a:endParaRPr lang="en-ZA" b="1" dirty="0" smtClean="0"/>
          </a:p>
          <a:p>
            <a:r>
              <a:rPr lang="en-ZA" b="1" dirty="0" smtClean="0"/>
              <a:t>“Merino Visionary and Bush Legend”</a:t>
            </a:r>
            <a:endParaRPr lang="en-ZA" b="1" dirty="0"/>
          </a:p>
        </p:txBody>
      </p:sp>
      <p:sp>
        <p:nvSpPr>
          <p:cNvPr id="15" name="TextBox 14"/>
          <p:cNvSpPr txBox="1"/>
          <p:nvPr/>
        </p:nvSpPr>
        <p:spPr>
          <a:xfrm>
            <a:off x="428596" y="1571612"/>
            <a:ext cx="5786478" cy="646331"/>
          </a:xfrm>
          <a:prstGeom prst="rect">
            <a:avLst/>
          </a:prstGeom>
          <a:noFill/>
        </p:spPr>
        <p:txBody>
          <a:bodyPr wrap="square" rtlCol="0">
            <a:spAutoFit/>
          </a:bodyPr>
          <a:lstStyle/>
          <a:p>
            <a:r>
              <a:rPr lang="en-ZA" dirty="0" smtClean="0"/>
              <a:t>Although differing substantially in our attitude to sheep breeding we have been friends since 1982</a:t>
            </a:r>
            <a:endParaRPr lang="en-ZA" dirty="0"/>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6" name="TextBox 5"/>
          <p:cNvSpPr txBox="1"/>
          <p:nvPr/>
        </p:nvSpPr>
        <p:spPr>
          <a:xfrm>
            <a:off x="2143108" y="928670"/>
            <a:ext cx="4071966" cy="461665"/>
          </a:xfrm>
          <a:prstGeom prst="rect">
            <a:avLst/>
          </a:prstGeom>
          <a:noFill/>
        </p:spPr>
        <p:txBody>
          <a:bodyPr wrap="square" rtlCol="0">
            <a:spAutoFit/>
          </a:bodyPr>
          <a:lstStyle/>
          <a:p>
            <a:r>
              <a:rPr lang="en-ZA" sz="2400" b="1" dirty="0" smtClean="0"/>
              <a:t>Annual Dohne workshops</a:t>
            </a:r>
            <a:endParaRPr lang="en-ZA" sz="2400" b="1" dirty="0"/>
          </a:p>
        </p:txBody>
      </p:sp>
      <p:pic>
        <p:nvPicPr>
          <p:cNvPr id="7" name="Picture 6" descr="Aus. Roseville Park workshop 2002 F1140032.JPG"/>
          <p:cNvPicPr>
            <a:picLocks noChangeAspect="1"/>
          </p:cNvPicPr>
          <p:nvPr/>
        </p:nvPicPr>
        <p:blipFill>
          <a:blip r:embed="rId3" cstate="print"/>
          <a:stretch>
            <a:fillRect/>
          </a:stretch>
        </p:blipFill>
        <p:spPr>
          <a:xfrm>
            <a:off x="252921" y="3071809"/>
            <a:ext cx="8608021" cy="3500463"/>
          </a:xfrm>
          <a:prstGeom prst="rect">
            <a:avLst/>
          </a:prstGeom>
        </p:spPr>
      </p:pic>
      <p:sp>
        <p:nvSpPr>
          <p:cNvPr id="8" name="Rectangle 7"/>
          <p:cNvSpPr/>
          <p:nvPr/>
        </p:nvSpPr>
        <p:spPr>
          <a:xfrm>
            <a:off x="214282" y="1643050"/>
            <a:ext cx="8358246" cy="1938992"/>
          </a:xfrm>
          <a:prstGeom prst="rect">
            <a:avLst/>
          </a:prstGeom>
        </p:spPr>
        <p:txBody>
          <a:bodyPr wrap="square">
            <a:spAutoFit/>
          </a:bodyPr>
          <a:lstStyle/>
          <a:p>
            <a:r>
              <a:rPr lang="en-ZA" sz="2000" dirty="0" smtClean="0"/>
              <a:t>From 2002 to 2007 I visited Australia every year to conduct workshops to familiarise new and aspirant breeders with Dohne standards and principles.  The welcome and kindness I received was overwhelming and I made many lasting friendships   </a:t>
            </a:r>
          </a:p>
          <a:p>
            <a:endParaRPr lang="en-ZA" sz="2000" b="1" dirty="0" smtClean="0"/>
          </a:p>
          <a:p>
            <a:r>
              <a:rPr lang="en-ZA" sz="2000" b="1" dirty="0" smtClean="0"/>
              <a:t>    Roseville Park 2002</a:t>
            </a:r>
            <a:endParaRPr lang="en-ZA" sz="20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Rectangle 3"/>
          <p:cNvSpPr/>
          <p:nvPr/>
        </p:nvSpPr>
        <p:spPr>
          <a:xfrm>
            <a:off x="214282" y="1785926"/>
            <a:ext cx="8643998" cy="707886"/>
          </a:xfrm>
          <a:prstGeom prst="rect">
            <a:avLst/>
          </a:prstGeom>
        </p:spPr>
        <p:txBody>
          <a:bodyPr wrap="square">
            <a:spAutoFit/>
          </a:bodyPr>
          <a:lstStyle/>
          <a:p>
            <a:r>
              <a:rPr lang="en-ZA" sz="2000" dirty="0" smtClean="0"/>
              <a:t>I will always be indebted to Allan Casey who was my co-presenter in most of the many workshops we held, and generally looked after my welfare in Australia.  </a:t>
            </a:r>
            <a:endParaRPr lang="en-ZA" sz="2000" dirty="0"/>
          </a:p>
        </p:txBody>
      </p:sp>
      <p:sp>
        <p:nvSpPr>
          <p:cNvPr id="5" name="TextBox 4"/>
          <p:cNvSpPr txBox="1"/>
          <p:nvPr/>
        </p:nvSpPr>
        <p:spPr>
          <a:xfrm>
            <a:off x="1857356" y="928670"/>
            <a:ext cx="5429288" cy="769441"/>
          </a:xfrm>
          <a:prstGeom prst="rect">
            <a:avLst/>
          </a:prstGeom>
          <a:noFill/>
        </p:spPr>
        <p:txBody>
          <a:bodyPr wrap="square" rtlCol="0">
            <a:spAutoFit/>
          </a:bodyPr>
          <a:lstStyle/>
          <a:p>
            <a:r>
              <a:rPr lang="en-ZA" sz="2400" b="1" dirty="0" smtClean="0"/>
              <a:t>Allan Casey  - </a:t>
            </a:r>
            <a:r>
              <a:rPr lang="en-ZA" sz="2000" b="1" dirty="0" smtClean="0"/>
              <a:t>made Honorary Life </a:t>
            </a:r>
          </a:p>
          <a:p>
            <a:r>
              <a:rPr lang="en-ZA" sz="2000" b="1" dirty="0" smtClean="0"/>
              <a:t>Member for outstanding service to ADBA</a:t>
            </a:r>
            <a:endParaRPr lang="en-ZA" sz="2000" b="1" dirty="0"/>
          </a:p>
        </p:txBody>
      </p:sp>
      <p:pic>
        <p:nvPicPr>
          <p:cNvPr id="6" name="Picture 5" descr="Alan Casey  at first Dohne Workshop, Katanning 2002 12.JPG"/>
          <p:cNvPicPr>
            <a:picLocks noChangeAspect="1"/>
          </p:cNvPicPr>
          <p:nvPr/>
        </p:nvPicPr>
        <p:blipFill>
          <a:blip r:embed="rId3" cstate="print"/>
          <a:stretch>
            <a:fillRect/>
          </a:stretch>
        </p:blipFill>
        <p:spPr>
          <a:xfrm>
            <a:off x="6429388" y="0"/>
            <a:ext cx="1609013" cy="1571636"/>
          </a:xfrm>
          <a:prstGeom prst="rect">
            <a:avLst/>
          </a:prstGeom>
        </p:spPr>
      </p:pic>
      <p:pic>
        <p:nvPicPr>
          <p:cNvPr id="7" name="Picture 6" descr="Book Delivery 1Dec15 L1100788.JPG"/>
          <p:cNvPicPr>
            <a:picLocks noChangeAspect="1"/>
          </p:cNvPicPr>
          <p:nvPr/>
        </p:nvPicPr>
        <p:blipFill>
          <a:blip r:embed="rId4" cstate="print"/>
          <a:stretch>
            <a:fillRect/>
          </a:stretch>
        </p:blipFill>
        <p:spPr>
          <a:xfrm>
            <a:off x="0" y="2714620"/>
            <a:ext cx="5447356" cy="3755053"/>
          </a:xfrm>
          <a:prstGeom prst="rect">
            <a:avLst/>
          </a:prstGeom>
        </p:spPr>
      </p:pic>
      <p:sp>
        <p:nvSpPr>
          <p:cNvPr id="8" name="Rectangle 7"/>
          <p:cNvSpPr/>
          <p:nvPr/>
        </p:nvSpPr>
        <p:spPr>
          <a:xfrm>
            <a:off x="5643570" y="2690336"/>
            <a:ext cx="3500430" cy="3785652"/>
          </a:xfrm>
          <a:prstGeom prst="rect">
            <a:avLst/>
          </a:prstGeom>
        </p:spPr>
        <p:txBody>
          <a:bodyPr wrap="square">
            <a:spAutoFit/>
          </a:bodyPr>
          <a:lstStyle/>
          <a:p>
            <a:r>
              <a:rPr lang="en-ZA" sz="2000" dirty="0" smtClean="0"/>
              <a:t>He authored a chapter on Australian Dohne history in "Birth of a Br</a:t>
            </a:r>
            <a:r>
              <a:rPr lang="en-ZA" sz="2000" i="1" dirty="0" smtClean="0"/>
              <a:t>e</a:t>
            </a:r>
            <a:r>
              <a:rPr lang="en-ZA" sz="2000" dirty="0" smtClean="0"/>
              <a:t>ed“, and when visiting me in December last year, we took delivery of the book together - hot off the press from the publishers. </a:t>
            </a:r>
          </a:p>
          <a:p>
            <a:endParaRPr lang="en-ZA" sz="2000" dirty="0" smtClean="0"/>
          </a:p>
          <a:p>
            <a:r>
              <a:rPr lang="en-ZA" sz="2000" dirty="0" smtClean="0"/>
              <a:t>Allan, Lucy Leurs of </a:t>
            </a:r>
          </a:p>
          <a:p>
            <a:r>
              <a:rPr lang="en-ZA" sz="2000" dirty="0" smtClean="0"/>
              <a:t>Simon Says (publishers)</a:t>
            </a:r>
          </a:p>
          <a:p>
            <a:r>
              <a:rPr lang="en-ZA" sz="2000" dirty="0" smtClean="0"/>
              <a:t>and Jacobus le Roux of  BKB, sponsor</a:t>
            </a:r>
            <a:endParaRPr lang="en-ZA"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20" y="214290"/>
            <a:ext cx="1571636" cy="1285884"/>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TextBox 3"/>
          <p:cNvSpPr txBox="1"/>
          <p:nvPr/>
        </p:nvSpPr>
        <p:spPr>
          <a:xfrm>
            <a:off x="2143108" y="1000108"/>
            <a:ext cx="6572296" cy="461665"/>
          </a:xfrm>
          <a:prstGeom prst="rect">
            <a:avLst/>
          </a:prstGeom>
          <a:noFill/>
        </p:spPr>
        <p:txBody>
          <a:bodyPr wrap="square" rtlCol="0">
            <a:spAutoFit/>
          </a:bodyPr>
          <a:lstStyle/>
          <a:p>
            <a:r>
              <a:rPr lang="en-ZA" sz="2400" b="1" dirty="0" smtClean="0"/>
              <a:t>They have made a great contribution to our breed</a:t>
            </a:r>
            <a:endParaRPr lang="en-ZA" sz="2400" b="1" dirty="0"/>
          </a:p>
        </p:txBody>
      </p:sp>
      <p:pic>
        <p:nvPicPr>
          <p:cNvPr id="5" name="Picture 4" descr="P1010031.JPG"/>
          <p:cNvPicPr>
            <a:picLocks noChangeAspect="1"/>
          </p:cNvPicPr>
          <p:nvPr/>
        </p:nvPicPr>
        <p:blipFill>
          <a:blip r:embed="rId3" cstate="print"/>
          <a:stretch>
            <a:fillRect/>
          </a:stretch>
        </p:blipFill>
        <p:spPr>
          <a:xfrm>
            <a:off x="285720" y="1857364"/>
            <a:ext cx="2857520" cy="2143140"/>
          </a:xfrm>
          <a:prstGeom prst="rect">
            <a:avLst/>
          </a:prstGeom>
        </p:spPr>
      </p:pic>
      <p:pic>
        <p:nvPicPr>
          <p:cNvPr id="6" name="Picture 5" descr="Bevan Taylor, Alan Casey and Ross Fenwick at first Dohne Workshop, Katanning 2002 12.JPG"/>
          <p:cNvPicPr>
            <a:picLocks noChangeAspect="1"/>
          </p:cNvPicPr>
          <p:nvPr/>
        </p:nvPicPr>
        <p:blipFill>
          <a:blip r:embed="rId4" cstate="print"/>
          <a:stretch>
            <a:fillRect/>
          </a:stretch>
        </p:blipFill>
        <p:spPr>
          <a:xfrm>
            <a:off x="3571868" y="2571744"/>
            <a:ext cx="3554830" cy="2000264"/>
          </a:xfrm>
          <a:prstGeom prst="rect">
            <a:avLst/>
          </a:prstGeom>
        </p:spPr>
      </p:pic>
      <p:pic>
        <p:nvPicPr>
          <p:cNvPr id="7" name="Picture 6" descr="Aus. Alan Clarke F1140022.JPG"/>
          <p:cNvPicPr>
            <a:picLocks noChangeAspect="1"/>
          </p:cNvPicPr>
          <p:nvPr/>
        </p:nvPicPr>
        <p:blipFill>
          <a:blip r:embed="rId5" cstate="print"/>
          <a:stretch>
            <a:fillRect/>
          </a:stretch>
        </p:blipFill>
        <p:spPr>
          <a:xfrm>
            <a:off x="6429388" y="4176934"/>
            <a:ext cx="2071702" cy="2396053"/>
          </a:xfrm>
          <a:prstGeom prst="rect">
            <a:avLst/>
          </a:prstGeom>
        </p:spPr>
      </p:pic>
      <p:sp>
        <p:nvSpPr>
          <p:cNvPr id="8" name="TextBox 7"/>
          <p:cNvSpPr txBox="1"/>
          <p:nvPr/>
        </p:nvSpPr>
        <p:spPr>
          <a:xfrm>
            <a:off x="3428992" y="1785926"/>
            <a:ext cx="5214974" cy="707886"/>
          </a:xfrm>
          <a:prstGeom prst="rect">
            <a:avLst/>
          </a:prstGeom>
          <a:noFill/>
        </p:spPr>
        <p:txBody>
          <a:bodyPr wrap="square" rtlCol="0">
            <a:spAutoFit/>
          </a:bodyPr>
          <a:lstStyle/>
          <a:p>
            <a:r>
              <a:rPr lang="en-ZA" sz="2000" dirty="0" smtClean="0"/>
              <a:t>David Kain and Sally </a:t>
            </a:r>
            <a:r>
              <a:rPr lang="en-ZA" sz="2000" dirty="0" err="1" smtClean="0"/>
              <a:t>Coddington</a:t>
            </a:r>
            <a:r>
              <a:rPr lang="en-ZA" sz="2000" dirty="0" smtClean="0"/>
              <a:t>, former presidents of ADBA</a:t>
            </a:r>
            <a:endParaRPr lang="en-ZA" sz="2000" dirty="0"/>
          </a:p>
        </p:txBody>
      </p:sp>
      <p:sp>
        <p:nvSpPr>
          <p:cNvPr id="9" name="TextBox 8"/>
          <p:cNvSpPr txBox="1"/>
          <p:nvPr/>
        </p:nvSpPr>
        <p:spPr>
          <a:xfrm>
            <a:off x="214282" y="4357694"/>
            <a:ext cx="6000792" cy="2246769"/>
          </a:xfrm>
          <a:prstGeom prst="rect">
            <a:avLst/>
          </a:prstGeom>
          <a:noFill/>
        </p:spPr>
        <p:txBody>
          <a:bodyPr wrap="square" rtlCol="0">
            <a:spAutoFit/>
          </a:bodyPr>
          <a:lstStyle/>
          <a:p>
            <a:r>
              <a:rPr lang="en-ZA" sz="2000" dirty="0" smtClean="0"/>
              <a:t>Bevan Taylor, Allan Casey and </a:t>
            </a:r>
          </a:p>
          <a:p>
            <a:r>
              <a:rPr lang="en-ZA" sz="2000" dirty="0" smtClean="0"/>
              <a:t>Ross Fenwick assisted at all the workshops in WA</a:t>
            </a:r>
          </a:p>
          <a:p>
            <a:endParaRPr lang="en-ZA" sz="2000" dirty="0" smtClean="0"/>
          </a:p>
          <a:p>
            <a:r>
              <a:rPr lang="en-ZA" sz="2000" dirty="0" smtClean="0"/>
              <a:t>Allan Clarke, first assessor in NSW.  Allan and Bevan drove me many thousands of </a:t>
            </a:r>
            <a:r>
              <a:rPr lang="en-ZA" sz="2000" dirty="0" err="1" smtClean="0"/>
              <a:t>kilometers</a:t>
            </a:r>
            <a:r>
              <a:rPr lang="en-ZA" sz="2000" dirty="0" smtClean="0"/>
              <a:t> to workshops</a:t>
            </a:r>
          </a:p>
          <a:p>
            <a:endParaRPr lang="en-ZA" sz="2000" dirty="0" smtClean="0"/>
          </a:p>
          <a:p>
            <a:r>
              <a:rPr lang="en-ZA" sz="2000" dirty="0" smtClean="0"/>
              <a:t>Bevan even drove me across the </a:t>
            </a:r>
            <a:r>
              <a:rPr lang="en-ZA" sz="2000" dirty="0" err="1" smtClean="0"/>
              <a:t>Nullabor</a:t>
            </a:r>
            <a:r>
              <a:rPr lang="en-ZA" sz="2000" dirty="0" smtClean="0"/>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4" name="Rectangle 3"/>
          <p:cNvSpPr/>
          <p:nvPr/>
        </p:nvSpPr>
        <p:spPr>
          <a:xfrm>
            <a:off x="2000232" y="1000108"/>
            <a:ext cx="6429420" cy="461665"/>
          </a:xfrm>
          <a:prstGeom prst="rect">
            <a:avLst/>
          </a:prstGeom>
        </p:spPr>
        <p:txBody>
          <a:bodyPr wrap="square">
            <a:spAutoFit/>
          </a:bodyPr>
          <a:lstStyle/>
          <a:p>
            <a:r>
              <a:rPr lang="en-ZA" sz="2400" dirty="0" smtClean="0"/>
              <a:t>David Kain, honorary life member of the ADBA</a:t>
            </a:r>
            <a:endParaRPr lang="en-ZA" sz="2400" dirty="0"/>
          </a:p>
        </p:txBody>
      </p:sp>
      <p:sp>
        <p:nvSpPr>
          <p:cNvPr id="6" name="Rectangle 5"/>
          <p:cNvSpPr/>
          <p:nvPr/>
        </p:nvSpPr>
        <p:spPr>
          <a:xfrm>
            <a:off x="214282" y="4143380"/>
            <a:ext cx="4286280" cy="2585323"/>
          </a:xfrm>
          <a:prstGeom prst="rect">
            <a:avLst/>
          </a:prstGeom>
        </p:spPr>
        <p:txBody>
          <a:bodyPr wrap="square">
            <a:spAutoFit/>
          </a:bodyPr>
          <a:lstStyle/>
          <a:p>
            <a:r>
              <a:rPr lang="en-ZA" dirty="0" smtClean="0"/>
              <a:t>When I showed David the manuscript of my first book </a:t>
            </a:r>
            <a:r>
              <a:rPr lang="en-ZA" b="1" dirty="0" smtClean="0"/>
              <a:t>"Sheep in my Blood"</a:t>
            </a:r>
            <a:r>
              <a:rPr lang="en-ZA" dirty="0" smtClean="0"/>
              <a:t>,  David immediately adopted it as a Dohne project and wrote the foreword.  It was published by the ADBA and enjoyed wide circulation. </a:t>
            </a:r>
          </a:p>
          <a:p>
            <a:endParaRPr lang="en-ZA" dirty="0" smtClean="0"/>
          </a:p>
          <a:p>
            <a:r>
              <a:rPr lang="en-ZA" b="1" dirty="0" smtClean="0"/>
              <a:t>Thank you David for your friendship and support. </a:t>
            </a:r>
          </a:p>
          <a:p>
            <a:endParaRPr lang="en-ZA" dirty="0"/>
          </a:p>
        </p:txBody>
      </p:sp>
      <p:pic>
        <p:nvPicPr>
          <p:cNvPr id="7" name="Picture 6" descr="Far Valley Workshop 8Jul06  038.jpg"/>
          <p:cNvPicPr>
            <a:picLocks noChangeAspect="1"/>
          </p:cNvPicPr>
          <p:nvPr/>
        </p:nvPicPr>
        <p:blipFill>
          <a:blip r:embed="rId3" cstate="print">
            <a:lum bright="12000" contrast="14000"/>
          </a:blip>
          <a:stretch>
            <a:fillRect/>
          </a:stretch>
        </p:blipFill>
        <p:spPr>
          <a:xfrm>
            <a:off x="214282" y="1714488"/>
            <a:ext cx="2952771" cy="2214578"/>
          </a:xfrm>
          <a:prstGeom prst="rect">
            <a:avLst/>
          </a:prstGeom>
        </p:spPr>
      </p:pic>
      <p:sp>
        <p:nvSpPr>
          <p:cNvPr id="8" name="TextBox 7"/>
          <p:cNvSpPr txBox="1"/>
          <p:nvPr/>
        </p:nvSpPr>
        <p:spPr>
          <a:xfrm>
            <a:off x="3428992" y="1643050"/>
            <a:ext cx="5572164" cy="1323439"/>
          </a:xfrm>
          <a:prstGeom prst="rect">
            <a:avLst/>
          </a:prstGeom>
          <a:noFill/>
        </p:spPr>
        <p:txBody>
          <a:bodyPr wrap="square" rtlCol="0">
            <a:spAutoFit/>
          </a:bodyPr>
          <a:lstStyle/>
          <a:p>
            <a:r>
              <a:rPr lang="en-ZA" sz="2000" dirty="0" smtClean="0"/>
              <a:t>The Far Valley website is a most informative and educational site, illustrating the dramatic improvement in productivity since Dohnes were introduced in 2000.</a:t>
            </a:r>
            <a:endParaRPr lang="en-ZA" sz="2000" dirty="0"/>
          </a:p>
        </p:txBody>
      </p:sp>
      <p:pic>
        <p:nvPicPr>
          <p:cNvPr id="13" name="Picture 12" descr="Book presentation, Katanning 2Oct2010  P1050786.JPG"/>
          <p:cNvPicPr>
            <a:picLocks noChangeAspect="1"/>
          </p:cNvPicPr>
          <p:nvPr/>
        </p:nvPicPr>
        <p:blipFill>
          <a:blip r:embed="rId4" cstate="print"/>
          <a:stretch>
            <a:fillRect/>
          </a:stretch>
        </p:blipFill>
        <p:spPr>
          <a:xfrm>
            <a:off x="6500826" y="3286124"/>
            <a:ext cx="2286016" cy="2540367"/>
          </a:xfrm>
          <a:prstGeom prst="rect">
            <a:avLst/>
          </a:prstGeom>
        </p:spPr>
      </p:pic>
      <p:sp>
        <p:nvSpPr>
          <p:cNvPr id="14" name="TextBox 13"/>
          <p:cNvSpPr txBox="1"/>
          <p:nvPr/>
        </p:nvSpPr>
        <p:spPr>
          <a:xfrm>
            <a:off x="3357554" y="3000372"/>
            <a:ext cx="3214710" cy="923330"/>
          </a:xfrm>
          <a:prstGeom prst="rect">
            <a:avLst/>
          </a:prstGeom>
          <a:noFill/>
        </p:spPr>
        <p:txBody>
          <a:bodyPr wrap="square" rtlCol="0">
            <a:spAutoFit/>
          </a:bodyPr>
          <a:lstStyle/>
          <a:p>
            <a:r>
              <a:rPr lang="en-ZA" dirty="0" smtClean="0"/>
              <a:t>I was presented with a </a:t>
            </a:r>
            <a:r>
              <a:rPr lang="en-ZA" dirty="0" err="1" smtClean="0"/>
              <a:t>protocopy</a:t>
            </a:r>
            <a:r>
              <a:rPr lang="en-ZA" dirty="0" smtClean="0"/>
              <a:t> of the book by Steve Abbot at </a:t>
            </a:r>
            <a:r>
              <a:rPr lang="en-ZA" dirty="0" err="1" smtClean="0"/>
              <a:t>Katanning</a:t>
            </a:r>
            <a:r>
              <a:rPr lang="en-ZA" dirty="0" smtClean="0"/>
              <a:t> in 2010</a:t>
            </a:r>
            <a:endParaRPr lang="en-ZA" dirty="0"/>
          </a:p>
        </p:txBody>
      </p:sp>
      <p:pic>
        <p:nvPicPr>
          <p:cNvPr id="15" name="Picture 14" descr="Sheep in my blood reduced size   17Oct10 006.jpg"/>
          <p:cNvPicPr>
            <a:picLocks noChangeAspect="1"/>
          </p:cNvPicPr>
          <p:nvPr/>
        </p:nvPicPr>
        <p:blipFill>
          <a:blip r:embed="rId5" cstate="print"/>
          <a:stretch>
            <a:fillRect/>
          </a:stretch>
        </p:blipFill>
        <p:spPr>
          <a:xfrm>
            <a:off x="5072066" y="4500570"/>
            <a:ext cx="1619620" cy="1891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ta Barbara1.jpg"/>
          <p:cNvPicPr>
            <a:picLocks noChangeAspect="1"/>
          </p:cNvPicPr>
          <p:nvPr/>
        </p:nvPicPr>
        <p:blipFill>
          <a:blip r:embed="rId2" cstate="print"/>
          <a:stretch>
            <a:fillRect/>
          </a:stretch>
        </p:blipFill>
        <p:spPr>
          <a:xfrm>
            <a:off x="2033" y="0"/>
            <a:ext cx="9139943" cy="6858000"/>
          </a:xfrm>
          <a:prstGeom prst="rect">
            <a:avLst/>
          </a:prstGeom>
        </p:spPr>
      </p:pic>
      <p:sp>
        <p:nvSpPr>
          <p:cNvPr id="5" name="Rectangle 4"/>
          <p:cNvSpPr/>
          <p:nvPr/>
        </p:nvSpPr>
        <p:spPr>
          <a:xfrm>
            <a:off x="928662" y="857232"/>
            <a:ext cx="8215337" cy="1384995"/>
          </a:xfrm>
          <a:prstGeom prst="rect">
            <a:avLst/>
          </a:prstGeom>
        </p:spPr>
        <p:txBody>
          <a:bodyPr wrap="square">
            <a:spAutoFit/>
          </a:bodyPr>
          <a:lstStyle/>
          <a:p>
            <a:endParaRPr lang="en-US" sz="2400" dirty="0" smtClean="0">
              <a:solidFill>
                <a:schemeClr val="tx2"/>
              </a:solidFill>
            </a:endParaRPr>
          </a:p>
          <a:p>
            <a:r>
              <a:rPr lang="en-US" sz="2000" b="1" dirty="0" smtClean="0"/>
              <a:t>	The Dohne can deliver a substantial reduction of Fibre Diameter in the local Corriedale and other broad-woolled breeds, while also improving reproduction and growth rate  </a:t>
            </a:r>
          </a:p>
        </p:txBody>
      </p:sp>
      <p:sp>
        <p:nvSpPr>
          <p:cNvPr id="6" name="TextBox 5"/>
          <p:cNvSpPr txBox="1"/>
          <p:nvPr/>
        </p:nvSpPr>
        <p:spPr>
          <a:xfrm>
            <a:off x="714349" y="3887233"/>
            <a:ext cx="8072494" cy="1569660"/>
          </a:xfrm>
          <a:prstGeom prst="rect">
            <a:avLst/>
          </a:prstGeom>
          <a:noFill/>
        </p:spPr>
        <p:txBody>
          <a:bodyPr wrap="square" rtlCol="0">
            <a:spAutoFit/>
          </a:bodyPr>
          <a:lstStyle/>
          <a:p>
            <a:r>
              <a:rPr lang="en-US" sz="2000" b="1" dirty="0" smtClean="0">
                <a:solidFill>
                  <a:srgbClr val="FFFF00"/>
                </a:solidFill>
              </a:rPr>
              <a:t>Because lamb meat is an export commodity, it is important to consider a breed capable of weaning weight of 30kg+ and wool under 22 microns.  </a:t>
            </a:r>
          </a:p>
          <a:p>
            <a:endParaRPr lang="en-US" sz="2000" b="1" dirty="0" smtClean="0">
              <a:solidFill>
                <a:srgbClr val="FFFF00"/>
              </a:solidFill>
            </a:endParaRPr>
          </a:p>
          <a:p>
            <a:endParaRPr lang="en-US" dirty="0" smtClean="0">
              <a:solidFill>
                <a:srgbClr val="FFFF00"/>
              </a:solidFill>
            </a:endParaRPr>
          </a:p>
          <a:p>
            <a:r>
              <a:rPr lang="en-US" dirty="0" smtClean="0">
                <a:solidFill>
                  <a:srgbClr val="FFFF00"/>
                </a:solidFill>
              </a:rPr>
              <a:t>					</a:t>
            </a:r>
            <a:endParaRPr lang="en-US" dirty="0">
              <a:solidFill>
                <a:srgbClr val="FFFF00"/>
              </a:solidFill>
            </a:endParaRPr>
          </a:p>
        </p:txBody>
      </p:sp>
      <p:sp>
        <p:nvSpPr>
          <p:cNvPr id="7" name="TextBox 6"/>
          <p:cNvSpPr txBox="1"/>
          <p:nvPr/>
        </p:nvSpPr>
        <p:spPr>
          <a:xfrm>
            <a:off x="733664" y="6178397"/>
            <a:ext cx="2101593" cy="369332"/>
          </a:xfrm>
          <a:prstGeom prst="rect">
            <a:avLst/>
          </a:prstGeom>
          <a:noFill/>
        </p:spPr>
        <p:txBody>
          <a:bodyPr wrap="square" rtlCol="0">
            <a:spAutoFit/>
          </a:bodyPr>
          <a:lstStyle/>
          <a:p>
            <a:r>
              <a:rPr lang="en-US" dirty="0" smtClean="0">
                <a:solidFill>
                  <a:srgbClr val="FFFF00"/>
                </a:solidFill>
              </a:rPr>
              <a:t>Photo: Juan </a:t>
            </a:r>
            <a:r>
              <a:rPr lang="en-US" dirty="0" err="1" smtClean="0">
                <a:solidFill>
                  <a:srgbClr val="FFFF00"/>
                </a:solidFill>
              </a:rPr>
              <a:t>Gysling</a:t>
            </a:r>
            <a:endParaRPr lang="en-US" dirty="0"/>
          </a:p>
        </p:txBody>
      </p:sp>
      <p:sp>
        <p:nvSpPr>
          <p:cNvPr id="8" name="Rectangle 7"/>
          <p:cNvSpPr/>
          <p:nvPr/>
        </p:nvSpPr>
        <p:spPr>
          <a:xfrm>
            <a:off x="658401" y="4869160"/>
            <a:ext cx="7827196" cy="1015663"/>
          </a:xfrm>
          <a:prstGeom prst="rect">
            <a:avLst/>
          </a:prstGeom>
        </p:spPr>
        <p:txBody>
          <a:bodyPr wrap="square">
            <a:spAutoFit/>
          </a:bodyPr>
          <a:lstStyle/>
          <a:p>
            <a:r>
              <a:rPr lang="en-US" sz="2000" b="1" dirty="0" smtClean="0">
                <a:solidFill>
                  <a:srgbClr val="FFFF00"/>
                </a:solidFill>
              </a:rPr>
              <a:t>The Dohne Merino adequately meets these criteria.   Increases of up to 60% in wool income have been reported wherever Dohnes have been used.</a:t>
            </a:r>
          </a:p>
        </p:txBody>
      </p:sp>
      <p:sp>
        <p:nvSpPr>
          <p:cNvPr id="9" name="Rectangle 8"/>
          <p:cNvSpPr/>
          <p:nvPr/>
        </p:nvSpPr>
        <p:spPr>
          <a:xfrm>
            <a:off x="2143108" y="785794"/>
            <a:ext cx="3826999" cy="461665"/>
          </a:xfrm>
          <a:prstGeom prst="rect">
            <a:avLst/>
          </a:prstGeom>
        </p:spPr>
        <p:txBody>
          <a:bodyPr wrap="square">
            <a:spAutoFit/>
          </a:bodyPr>
          <a:lstStyle/>
          <a:p>
            <a:r>
              <a:rPr lang="en-US" sz="2400" b="1" dirty="0" smtClean="0"/>
              <a:t>South America 2002 – 2016</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11" name="TextBox 10"/>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1+#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1030717.JPG"/>
          <p:cNvPicPr>
            <a:picLocks noChangeAspect="1"/>
          </p:cNvPicPr>
          <p:nvPr/>
        </p:nvPicPr>
        <p:blipFill>
          <a:blip r:embed="rId2" cstate="print"/>
          <a:stretch>
            <a:fillRect/>
          </a:stretch>
        </p:blipFill>
        <p:spPr>
          <a:xfrm>
            <a:off x="3" y="0"/>
            <a:ext cx="9143997" cy="6858000"/>
          </a:xfrm>
          <a:prstGeom prst="rect">
            <a:avLst/>
          </a:prstGeom>
        </p:spPr>
      </p:pic>
      <p:sp>
        <p:nvSpPr>
          <p:cNvPr id="5" name="TextBox 4"/>
          <p:cNvSpPr txBox="1"/>
          <p:nvPr/>
        </p:nvSpPr>
        <p:spPr>
          <a:xfrm>
            <a:off x="2071670" y="785794"/>
            <a:ext cx="3500462" cy="5170646"/>
          </a:xfrm>
          <a:prstGeom prst="rect">
            <a:avLst/>
          </a:prstGeom>
          <a:noFill/>
        </p:spPr>
        <p:txBody>
          <a:bodyPr wrap="square" rtlCol="0">
            <a:spAutoFit/>
          </a:bodyPr>
          <a:lstStyle/>
          <a:p>
            <a:r>
              <a:rPr lang="en-US" sz="2400" b="1" dirty="0" smtClean="0"/>
              <a:t>URUGUAY </a:t>
            </a: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a:p>
            <a:endParaRPr lang="en-US" b="1" dirty="0" smtClean="0">
              <a:solidFill>
                <a:schemeClr val="tx2"/>
              </a:solidFill>
            </a:endParaRPr>
          </a:p>
        </p:txBody>
      </p:sp>
      <p:pic>
        <p:nvPicPr>
          <p:cNvPr id="6" name="Picture 5" descr="L1030699.JPG"/>
          <p:cNvPicPr>
            <a:picLocks noChangeAspect="1"/>
          </p:cNvPicPr>
          <p:nvPr/>
        </p:nvPicPr>
        <p:blipFill>
          <a:blip r:embed="rId3" cstate="print">
            <a:lum bright="-2000" contrast="34000"/>
          </a:blip>
          <a:srcRect l="18007" r="18007"/>
          <a:stretch>
            <a:fillRect/>
          </a:stretch>
        </p:blipFill>
        <p:spPr>
          <a:xfrm>
            <a:off x="6357950" y="3714752"/>
            <a:ext cx="2571768" cy="3014468"/>
          </a:xfrm>
          <a:prstGeom prst="rect">
            <a:avLst/>
          </a:prstGeom>
        </p:spPr>
      </p:pic>
      <p:sp>
        <p:nvSpPr>
          <p:cNvPr id="10" name="Rectangle 9"/>
          <p:cNvSpPr/>
          <p:nvPr/>
        </p:nvSpPr>
        <p:spPr>
          <a:xfrm>
            <a:off x="428596" y="1214422"/>
            <a:ext cx="8715405" cy="1015663"/>
          </a:xfrm>
          <a:prstGeom prst="rect">
            <a:avLst/>
          </a:prstGeom>
        </p:spPr>
        <p:txBody>
          <a:bodyPr wrap="square">
            <a:spAutoFit/>
          </a:bodyPr>
          <a:lstStyle/>
          <a:p>
            <a:r>
              <a:rPr lang="en-US" sz="2000" b="1" dirty="0" smtClean="0">
                <a:solidFill>
                  <a:srgbClr val="FFFF00"/>
                </a:solidFill>
              </a:rPr>
              <a:t>	         </a:t>
            </a:r>
            <a:r>
              <a:rPr lang="en-US" sz="2000" b="1" dirty="0" smtClean="0"/>
              <a:t>Uruguay (Cabaña </a:t>
            </a:r>
            <a:r>
              <a:rPr lang="en-US" sz="2000" b="1" dirty="0" err="1" smtClean="0"/>
              <a:t>Tres</a:t>
            </a:r>
            <a:r>
              <a:rPr lang="en-US" sz="2000" b="1" dirty="0" smtClean="0"/>
              <a:t> </a:t>
            </a:r>
            <a:r>
              <a:rPr lang="en-US" sz="2000" b="1" dirty="0" err="1" smtClean="0"/>
              <a:t>Arboles</a:t>
            </a:r>
            <a:r>
              <a:rPr lang="en-US" sz="2000" b="1" dirty="0" smtClean="0"/>
              <a:t>) introduced the Dohne</a:t>
            </a:r>
          </a:p>
          <a:p>
            <a:r>
              <a:rPr lang="en-US" sz="2000" b="1" dirty="0" smtClean="0"/>
              <a:t> in 2002, and it is now well established.  At least three studs and their satellite flocks supply rams in increasing numbers to commercial sheep breeders.</a:t>
            </a:r>
            <a:endParaRPr lang="en-US" sz="2000" b="1"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12" name="TextBox 11"/>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13" name="TextBox 12"/>
          <p:cNvSpPr txBox="1"/>
          <p:nvPr/>
        </p:nvSpPr>
        <p:spPr>
          <a:xfrm>
            <a:off x="214282" y="5643578"/>
            <a:ext cx="5857916" cy="923330"/>
          </a:xfrm>
          <a:prstGeom prst="rect">
            <a:avLst/>
          </a:prstGeom>
          <a:noFill/>
        </p:spPr>
        <p:txBody>
          <a:bodyPr wrap="square" rtlCol="0">
            <a:spAutoFit/>
          </a:bodyPr>
          <a:lstStyle/>
          <a:p>
            <a:r>
              <a:rPr lang="en-ZA" b="1" dirty="0" smtClean="0"/>
              <a:t> </a:t>
            </a:r>
            <a:r>
              <a:rPr lang="en-ZA" b="1" dirty="0" smtClean="0">
                <a:solidFill>
                  <a:srgbClr val="FFFF00"/>
                </a:solidFill>
              </a:rPr>
              <a:t>My friend Roberto Cardellino has been a major role player in the introduction of Dohnes to South America. He is with Daniel and Nicolás Rubio of the </a:t>
            </a:r>
            <a:r>
              <a:rPr lang="en-ZA" b="1" dirty="0" err="1" smtClean="0">
                <a:solidFill>
                  <a:srgbClr val="FFFF00"/>
                </a:solidFill>
              </a:rPr>
              <a:t>Tres</a:t>
            </a:r>
            <a:r>
              <a:rPr lang="en-ZA" b="1" dirty="0" smtClean="0">
                <a:solidFill>
                  <a:srgbClr val="FFFF00"/>
                </a:solidFill>
              </a:rPr>
              <a:t> </a:t>
            </a:r>
            <a:r>
              <a:rPr lang="en-ZA" b="1" dirty="0" err="1" smtClean="0">
                <a:solidFill>
                  <a:srgbClr val="FFFF00"/>
                </a:solidFill>
              </a:rPr>
              <a:t>Arboles</a:t>
            </a:r>
            <a:r>
              <a:rPr lang="en-ZA" b="1" dirty="0" smtClean="0">
                <a:solidFill>
                  <a:srgbClr val="FFFF00"/>
                </a:solidFill>
              </a:rPr>
              <a:t> Stud</a:t>
            </a:r>
            <a:endParaRPr lang="en-ZA" b="1" dirty="0">
              <a:solidFill>
                <a:srgbClr val="FFFF00"/>
              </a:solidFill>
            </a:endParaRPr>
          </a:p>
        </p:txBody>
      </p:sp>
      <p:pic>
        <p:nvPicPr>
          <p:cNvPr id="14" name="Picture 13" descr="Urugauy Dohne Logo .JPG"/>
          <p:cNvPicPr>
            <a:picLocks noChangeAspect="1"/>
          </p:cNvPicPr>
          <p:nvPr/>
        </p:nvPicPr>
        <p:blipFill>
          <a:blip r:embed="rId5" cstate="print">
            <a:lum bright="-6000" contrast="8000"/>
          </a:blip>
          <a:stretch>
            <a:fillRect/>
          </a:stretch>
        </p:blipFill>
        <p:spPr>
          <a:xfrm>
            <a:off x="7643834" y="214290"/>
            <a:ext cx="1285852" cy="12946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JJ Kotzé, about 1980 18Jun07 045.jpg"/>
          <p:cNvPicPr>
            <a:picLocks noChangeAspect="1"/>
          </p:cNvPicPr>
          <p:nvPr/>
        </p:nvPicPr>
        <p:blipFill>
          <a:blip r:embed="rId2" cstate="print"/>
          <a:stretch>
            <a:fillRect/>
          </a:stretch>
        </p:blipFill>
        <p:spPr>
          <a:xfrm>
            <a:off x="5214942" y="1643050"/>
            <a:ext cx="3657600" cy="4876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057727"/>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5" name="TextBox 4"/>
          <p:cNvSpPr txBox="1"/>
          <p:nvPr/>
        </p:nvSpPr>
        <p:spPr>
          <a:xfrm>
            <a:off x="357158" y="1785926"/>
            <a:ext cx="4429156" cy="923330"/>
          </a:xfrm>
          <a:prstGeom prst="rect">
            <a:avLst/>
          </a:prstGeom>
          <a:noFill/>
        </p:spPr>
        <p:txBody>
          <a:bodyPr wrap="square" rtlCol="0">
            <a:spAutoFit/>
          </a:bodyPr>
          <a:lstStyle/>
          <a:p>
            <a:r>
              <a:rPr lang="en-ZA" dirty="0" smtClean="0"/>
              <a:t>1939  German Mutton Merino x Merino. </a:t>
            </a:r>
            <a:r>
              <a:rPr lang="en-US" dirty="0" smtClean="0"/>
              <a:t>The excellent characteristics of the first cross  fixed, through inter-breeding and selection.</a:t>
            </a:r>
            <a:endParaRPr lang="en-ZA" dirty="0"/>
          </a:p>
        </p:txBody>
      </p:sp>
      <p:sp>
        <p:nvSpPr>
          <p:cNvPr id="7" name="TextBox 6"/>
          <p:cNvSpPr txBox="1"/>
          <p:nvPr/>
        </p:nvSpPr>
        <p:spPr>
          <a:xfrm>
            <a:off x="357158" y="2786058"/>
            <a:ext cx="4357718" cy="1200329"/>
          </a:xfrm>
          <a:prstGeom prst="rect">
            <a:avLst/>
          </a:prstGeom>
          <a:noFill/>
        </p:spPr>
        <p:txBody>
          <a:bodyPr wrap="square" rtlCol="0">
            <a:spAutoFit/>
          </a:bodyPr>
          <a:lstStyle/>
          <a:p>
            <a:r>
              <a:rPr lang="en-ZA" dirty="0" smtClean="0"/>
              <a:t>Parameters:</a:t>
            </a:r>
          </a:p>
          <a:p>
            <a:r>
              <a:rPr lang="en-ZA" dirty="0" smtClean="0"/>
              <a:t>Pedigrees and performance recorded.</a:t>
            </a:r>
          </a:p>
          <a:p>
            <a:r>
              <a:rPr lang="en-ZA" dirty="0" smtClean="0"/>
              <a:t>Sheep to be run under identical conditions in a natural commercial environment.</a:t>
            </a:r>
            <a:endParaRPr lang="en-ZA" dirty="0"/>
          </a:p>
        </p:txBody>
      </p:sp>
      <p:sp>
        <p:nvSpPr>
          <p:cNvPr id="8" name="TextBox 7"/>
          <p:cNvSpPr txBox="1"/>
          <p:nvPr/>
        </p:nvSpPr>
        <p:spPr>
          <a:xfrm>
            <a:off x="357158" y="4143380"/>
            <a:ext cx="4357719" cy="646331"/>
          </a:xfrm>
          <a:prstGeom prst="rect">
            <a:avLst/>
          </a:prstGeom>
          <a:noFill/>
        </p:spPr>
        <p:txBody>
          <a:bodyPr wrap="square" rtlCol="0">
            <a:spAutoFit/>
          </a:bodyPr>
          <a:lstStyle/>
          <a:p>
            <a:r>
              <a:rPr lang="en-ZA" dirty="0" smtClean="0"/>
              <a:t>He defined the selection procedures that are followed to this day. </a:t>
            </a:r>
            <a:endParaRPr lang="en-ZA" dirty="0"/>
          </a:p>
        </p:txBody>
      </p:sp>
      <p:sp>
        <p:nvSpPr>
          <p:cNvPr id="9" name="TextBox 8"/>
          <p:cNvSpPr txBox="1"/>
          <p:nvPr/>
        </p:nvSpPr>
        <p:spPr>
          <a:xfrm>
            <a:off x="357158" y="4929198"/>
            <a:ext cx="4643471" cy="646331"/>
          </a:xfrm>
          <a:prstGeom prst="rect">
            <a:avLst/>
          </a:prstGeom>
          <a:noFill/>
        </p:spPr>
        <p:txBody>
          <a:bodyPr wrap="square" rtlCol="0">
            <a:spAutoFit/>
          </a:bodyPr>
          <a:lstStyle/>
          <a:p>
            <a:r>
              <a:rPr lang="en-ZA" b="1" dirty="0" smtClean="0"/>
              <a:t>Very advanced requirements at this time (the early and mid 1940s)</a:t>
            </a:r>
            <a:endParaRPr lang="en-ZA" b="1" dirty="0"/>
          </a:p>
        </p:txBody>
      </p:sp>
      <p:sp>
        <p:nvSpPr>
          <p:cNvPr id="10" name="TextBox 9"/>
          <p:cNvSpPr txBox="1"/>
          <p:nvPr/>
        </p:nvSpPr>
        <p:spPr>
          <a:xfrm>
            <a:off x="2143108" y="1000108"/>
            <a:ext cx="5643602" cy="461665"/>
          </a:xfrm>
          <a:prstGeom prst="rect">
            <a:avLst/>
          </a:prstGeom>
          <a:noFill/>
        </p:spPr>
        <p:txBody>
          <a:bodyPr wrap="square" rtlCol="0">
            <a:spAutoFit/>
          </a:bodyPr>
          <a:lstStyle/>
          <a:p>
            <a:r>
              <a:rPr lang="en-ZA" sz="2400" b="1" dirty="0" smtClean="0"/>
              <a:t>Mr JJJ (</a:t>
            </a:r>
            <a:r>
              <a:rPr lang="en-ZA" sz="2400" b="1" dirty="0" err="1" smtClean="0"/>
              <a:t>Koot</a:t>
            </a:r>
            <a:r>
              <a:rPr lang="en-ZA" sz="2400" b="1" dirty="0" smtClean="0"/>
              <a:t> </a:t>
            </a:r>
            <a:r>
              <a:rPr lang="en-ZA" sz="2400" b="1" dirty="0" err="1" smtClean="0"/>
              <a:t>Kotzé</a:t>
            </a:r>
            <a:r>
              <a:rPr lang="en-ZA" sz="2400" b="1" dirty="0" smtClean="0"/>
              <a:t>) Father of the Dohne</a:t>
            </a:r>
            <a:endParaRPr lang="en-ZA" sz="2400" b="1" dirty="0"/>
          </a:p>
        </p:txBody>
      </p:sp>
      <p:sp>
        <p:nvSpPr>
          <p:cNvPr id="11" name="TextBox 10"/>
          <p:cNvSpPr txBox="1"/>
          <p:nvPr/>
        </p:nvSpPr>
        <p:spPr>
          <a:xfrm>
            <a:off x="357158" y="5715016"/>
            <a:ext cx="4500594" cy="923330"/>
          </a:xfrm>
          <a:prstGeom prst="rect">
            <a:avLst/>
          </a:prstGeom>
          <a:noFill/>
        </p:spPr>
        <p:txBody>
          <a:bodyPr wrap="square" rtlCol="0">
            <a:spAutoFit/>
          </a:bodyPr>
          <a:lstStyle/>
          <a:p>
            <a:r>
              <a:rPr lang="en-ZA" dirty="0" smtClean="0"/>
              <a:t>By observing the most productive and best adapted sheep in each generation, Koot Kotzé himself defined the ideal breed type.</a:t>
            </a:r>
            <a:endParaRPr lang="en-Z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0-#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4" name="Picture 3" descr="IMG_5456.jpg"/>
          <p:cNvPicPr>
            <a:picLocks noChangeAspect="1"/>
          </p:cNvPicPr>
          <p:nvPr/>
        </p:nvPicPr>
        <p:blipFill>
          <a:blip r:embed="rId3"/>
          <a:stretch>
            <a:fillRect/>
          </a:stretch>
        </p:blipFill>
        <p:spPr>
          <a:xfrm>
            <a:off x="357158" y="1785926"/>
            <a:ext cx="4500594" cy="3375446"/>
          </a:xfrm>
          <a:prstGeom prst="rect">
            <a:avLst/>
          </a:prstGeom>
        </p:spPr>
      </p:pic>
      <p:pic>
        <p:nvPicPr>
          <p:cNvPr id="5" name="Picture 4" descr="Ram prices Uruguay 2015  Lucas Farias, EL Observador.jpg"/>
          <p:cNvPicPr>
            <a:picLocks noChangeAspect="1"/>
          </p:cNvPicPr>
          <p:nvPr/>
        </p:nvPicPr>
        <p:blipFill>
          <a:blip r:embed="rId4" cstate="print"/>
          <a:srcRect r="7917"/>
          <a:stretch>
            <a:fillRect/>
          </a:stretch>
        </p:blipFill>
        <p:spPr>
          <a:xfrm>
            <a:off x="4572000" y="3929066"/>
            <a:ext cx="4357718" cy="2643206"/>
          </a:xfrm>
          <a:prstGeom prst="rect">
            <a:avLst/>
          </a:prstGeom>
        </p:spPr>
      </p:pic>
      <p:sp>
        <p:nvSpPr>
          <p:cNvPr id="6" name="Rectangle 5"/>
          <p:cNvSpPr/>
          <p:nvPr/>
        </p:nvSpPr>
        <p:spPr>
          <a:xfrm>
            <a:off x="2143108" y="1000108"/>
            <a:ext cx="3003216" cy="461665"/>
          </a:xfrm>
          <a:prstGeom prst="rect">
            <a:avLst/>
          </a:prstGeom>
        </p:spPr>
        <p:txBody>
          <a:bodyPr wrap="square">
            <a:spAutoFit/>
          </a:bodyPr>
          <a:lstStyle/>
          <a:p>
            <a:r>
              <a:rPr lang="en-US" sz="2400" b="1" dirty="0" smtClean="0"/>
              <a:t>URUGUAY</a:t>
            </a:r>
            <a:endParaRPr lang="en-ZA" sz="2400" dirty="0"/>
          </a:p>
        </p:txBody>
      </p:sp>
      <p:pic>
        <p:nvPicPr>
          <p:cNvPr id="7" name="Picture 6" descr="Gabriel Capurro Uruguay 004.jpg"/>
          <p:cNvPicPr>
            <a:picLocks noChangeAspect="1"/>
          </p:cNvPicPr>
          <p:nvPr/>
        </p:nvPicPr>
        <p:blipFill>
          <a:blip r:embed="rId5" cstate="print"/>
          <a:srcRect l="16609" r="16609"/>
          <a:stretch>
            <a:fillRect/>
          </a:stretch>
        </p:blipFill>
        <p:spPr>
          <a:xfrm>
            <a:off x="5072066" y="857232"/>
            <a:ext cx="1857388" cy="2085979"/>
          </a:xfrm>
          <a:prstGeom prst="rect">
            <a:avLst/>
          </a:prstGeom>
        </p:spPr>
      </p:pic>
      <p:sp>
        <p:nvSpPr>
          <p:cNvPr id="9" name="TextBox 8"/>
          <p:cNvSpPr txBox="1"/>
          <p:nvPr/>
        </p:nvSpPr>
        <p:spPr>
          <a:xfrm>
            <a:off x="4929190" y="3000372"/>
            <a:ext cx="4214810" cy="1015663"/>
          </a:xfrm>
          <a:prstGeom prst="rect">
            <a:avLst/>
          </a:prstGeom>
          <a:noFill/>
        </p:spPr>
        <p:txBody>
          <a:bodyPr wrap="square" rtlCol="0">
            <a:spAutoFit/>
          </a:bodyPr>
          <a:lstStyle/>
          <a:p>
            <a:r>
              <a:rPr lang="en-ZA" sz="2000" b="1" dirty="0" smtClean="0"/>
              <a:t>Gabriel Capurro</a:t>
            </a:r>
            <a:r>
              <a:rPr lang="en-ZA" sz="2000" dirty="0" smtClean="0"/>
              <a:t>, President of </a:t>
            </a:r>
          </a:p>
          <a:p>
            <a:r>
              <a:rPr lang="en-ZA" sz="2000" dirty="0" smtClean="0"/>
              <a:t>Uruguay Dohne Association, </a:t>
            </a:r>
          </a:p>
          <a:p>
            <a:r>
              <a:rPr lang="en-ZA" sz="2000" dirty="0" smtClean="0"/>
              <a:t>and his son</a:t>
            </a:r>
            <a:endParaRPr lang="en-ZA" sz="2000" dirty="0"/>
          </a:p>
        </p:txBody>
      </p:sp>
      <p:sp>
        <p:nvSpPr>
          <p:cNvPr id="10" name="TextBox 9"/>
          <p:cNvSpPr txBox="1"/>
          <p:nvPr/>
        </p:nvSpPr>
        <p:spPr>
          <a:xfrm>
            <a:off x="0" y="5286389"/>
            <a:ext cx="7000892" cy="1323440"/>
          </a:xfrm>
          <a:prstGeom prst="rect">
            <a:avLst/>
          </a:prstGeom>
          <a:noFill/>
        </p:spPr>
        <p:txBody>
          <a:bodyPr wrap="square" rtlCol="0">
            <a:spAutoFit/>
          </a:bodyPr>
          <a:lstStyle/>
          <a:p>
            <a:r>
              <a:rPr lang="en-ZA" sz="2000" dirty="0" smtClean="0"/>
              <a:t> </a:t>
            </a:r>
            <a:r>
              <a:rPr lang="en-ZA" sz="2000" dirty="0" err="1" smtClean="0"/>
              <a:t>Tres</a:t>
            </a:r>
            <a:r>
              <a:rPr lang="en-ZA" sz="2000" dirty="0" smtClean="0"/>
              <a:t> </a:t>
            </a:r>
            <a:r>
              <a:rPr lang="en-ZA" sz="2000" dirty="0" err="1" smtClean="0"/>
              <a:t>Arboles</a:t>
            </a:r>
            <a:r>
              <a:rPr lang="en-ZA" sz="2000" dirty="0" smtClean="0"/>
              <a:t> dispersal sale, March 2016</a:t>
            </a:r>
          </a:p>
          <a:p>
            <a:endParaRPr lang="en-ZA" sz="2000" dirty="0" smtClean="0"/>
          </a:p>
          <a:p>
            <a:r>
              <a:rPr lang="en-ZA" sz="2000" b="1" dirty="0" smtClean="0"/>
              <a:t> Dohnes have realised the highest average </a:t>
            </a:r>
          </a:p>
          <a:p>
            <a:r>
              <a:rPr lang="en-ZA" sz="2000" b="1" dirty="0" smtClean="0"/>
              <a:t> ram prices of all sheep breeds this year</a:t>
            </a:r>
            <a:endParaRPr lang="en-ZA" sz="2000" b="1" dirty="0"/>
          </a:p>
        </p:txBody>
      </p:sp>
      <p:sp>
        <p:nvSpPr>
          <p:cNvPr id="11" name="TextBox 10"/>
          <p:cNvSpPr txBox="1"/>
          <p:nvPr/>
        </p:nvSpPr>
        <p:spPr>
          <a:xfrm>
            <a:off x="7500958" y="4857760"/>
            <a:ext cx="992579" cy="400110"/>
          </a:xfrm>
          <a:prstGeom prst="rect">
            <a:avLst/>
          </a:prstGeom>
          <a:noFill/>
        </p:spPr>
        <p:txBody>
          <a:bodyPr wrap="none" rtlCol="0">
            <a:spAutoFit/>
          </a:bodyPr>
          <a:lstStyle/>
          <a:p>
            <a:r>
              <a:rPr lang="en-ZA" sz="2000" b="1" dirty="0" smtClean="0">
                <a:solidFill>
                  <a:srgbClr val="FF0000"/>
                </a:solidFill>
              </a:rPr>
              <a:t>US$700</a:t>
            </a:r>
            <a:endParaRPr lang="en-ZA" sz="2000" b="1" dirty="0">
              <a:solidFill>
                <a:srgbClr val="FF0000"/>
              </a:solidFill>
            </a:endParaRPr>
          </a:p>
        </p:txBody>
      </p:sp>
      <p:sp>
        <p:nvSpPr>
          <p:cNvPr id="15" name="TextBox 14"/>
          <p:cNvSpPr txBox="1"/>
          <p:nvPr/>
        </p:nvSpPr>
        <p:spPr>
          <a:xfrm>
            <a:off x="7072330" y="214290"/>
            <a:ext cx="2071669" cy="2585323"/>
          </a:xfrm>
          <a:prstGeom prst="rect">
            <a:avLst/>
          </a:prstGeom>
          <a:noFill/>
        </p:spPr>
        <p:txBody>
          <a:bodyPr wrap="square" rtlCol="0">
            <a:spAutoFit/>
          </a:bodyPr>
          <a:lstStyle/>
          <a:p>
            <a:endParaRPr lang="en-ZA" dirty="0" smtClean="0"/>
          </a:p>
          <a:p>
            <a:endParaRPr lang="en-ZA" dirty="0" smtClean="0"/>
          </a:p>
          <a:p>
            <a:endParaRPr lang="en-ZA" dirty="0" smtClean="0"/>
          </a:p>
          <a:p>
            <a:endParaRPr lang="en-ZA" dirty="0" smtClean="0"/>
          </a:p>
          <a:p>
            <a:endParaRPr lang="en-ZA" dirty="0" smtClean="0"/>
          </a:p>
          <a:p>
            <a:endParaRPr lang="en-ZA" dirty="0" smtClean="0"/>
          </a:p>
          <a:p>
            <a:r>
              <a:rPr lang="en-ZA" dirty="0" smtClean="0"/>
              <a:t>Roberto </a:t>
            </a:r>
            <a:r>
              <a:rPr lang="en-ZA" smtClean="0"/>
              <a:t>and me </a:t>
            </a:r>
            <a:r>
              <a:rPr lang="en-ZA" dirty="0" smtClean="0"/>
              <a:t>– good friends </a:t>
            </a:r>
            <a:r>
              <a:rPr lang="en-ZA" smtClean="0"/>
              <a:t>since 1980.</a:t>
            </a:r>
            <a:endParaRPr lang="en-ZA" dirty="0"/>
          </a:p>
        </p:txBody>
      </p:sp>
      <p:pic>
        <p:nvPicPr>
          <p:cNvPr id="13" name="Picture 12" descr="Australia_Curso Seleccion Dohne_2006_4.JPG"/>
          <p:cNvPicPr>
            <a:picLocks noChangeAspect="1"/>
          </p:cNvPicPr>
          <p:nvPr/>
        </p:nvPicPr>
        <p:blipFill>
          <a:blip r:embed="rId6" cstate="print"/>
          <a:stretch>
            <a:fillRect/>
          </a:stretch>
        </p:blipFill>
        <p:spPr>
          <a:xfrm>
            <a:off x="7358082" y="214290"/>
            <a:ext cx="1445901" cy="1500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1+#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4" name="TextBox 3"/>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8" name="Picture 7" descr="Dohne Exhibition organized by Sociedad Rural de Río Gallegos. Feb 2016  IMG_20160226_184952947_HDR.jpg"/>
          <p:cNvPicPr>
            <a:picLocks noChangeAspect="1"/>
          </p:cNvPicPr>
          <p:nvPr/>
        </p:nvPicPr>
        <p:blipFill>
          <a:blip r:embed="rId3" cstate="print"/>
          <a:stretch>
            <a:fillRect/>
          </a:stretch>
        </p:blipFill>
        <p:spPr>
          <a:xfrm>
            <a:off x="357158" y="1714488"/>
            <a:ext cx="8429652" cy="4741679"/>
          </a:xfrm>
          <a:prstGeom prst="rect">
            <a:avLst/>
          </a:prstGeom>
        </p:spPr>
      </p:pic>
      <p:sp>
        <p:nvSpPr>
          <p:cNvPr id="9" name="TextBox 8"/>
          <p:cNvSpPr txBox="1"/>
          <p:nvPr/>
        </p:nvSpPr>
        <p:spPr>
          <a:xfrm>
            <a:off x="1214414" y="5715016"/>
            <a:ext cx="7072362" cy="369332"/>
          </a:xfrm>
          <a:prstGeom prst="rect">
            <a:avLst/>
          </a:prstGeom>
          <a:solidFill>
            <a:schemeClr val="bg2">
              <a:lumMod val="25000"/>
            </a:schemeClr>
          </a:solidFill>
        </p:spPr>
        <p:txBody>
          <a:bodyPr wrap="square" rtlCol="0">
            <a:spAutoFit/>
          </a:bodyPr>
          <a:lstStyle/>
          <a:p>
            <a:r>
              <a:rPr lang="en-ZA" b="1" dirty="0" smtClean="0">
                <a:solidFill>
                  <a:srgbClr val="FFFF00"/>
                </a:solidFill>
              </a:rPr>
              <a:t>Dohne exhibition organized by </a:t>
            </a:r>
            <a:r>
              <a:rPr lang="en-ZA" b="1" dirty="0" err="1" smtClean="0">
                <a:solidFill>
                  <a:srgbClr val="FFFF00"/>
                </a:solidFill>
              </a:rPr>
              <a:t>Sociedad</a:t>
            </a:r>
            <a:r>
              <a:rPr lang="en-ZA" b="1" dirty="0" smtClean="0">
                <a:solidFill>
                  <a:srgbClr val="FFFF00"/>
                </a:solidFill>
              </a:rPr>
              <a:t> Rural de Río Gallegos. Feb 2016 </a:t>
            </a:r>
            <a:endParaRPr lang="en-ZA" b="1" dirty="0">
              <a:solidFill>
                <a:srgbClr val="FFFF00"/>
              </a:solidFill>
            </a:endParaRPr>
          </a:p>
        </p:txBody>
      </p:sp>
      <p:sp>
        <p:nvSpPr>
          <p:cNvPr id="10" name="TextBox 9"/>
          <p:cNvSpPr txBox="1"/>
          <p:nvPr/>
        </p:nvSpPr>
        <p:spPr>
          <a:xfrm>
            <a:off x="2428860" y="928670"/>
            <a:ext cx="1436419" cy="461665"/>
          </a:xfrm>
          <a:prstGeom prst="rect">
            <a:avLst/>
          </a:prstGeom>
          <a:noFill/>
        </p:spPr>
        <p:txBody>
          <a:bodyPr wrap="square" rtlCol="0">
            <a:spAutoFit/>
          </a:bodyPr>
          <a:lstStyle/>
          <a:p>
            <a:r>
              <a:rPr lang="en-ZA" sz="2400" b="1" dirty="0" smtClean="0"/>
              <a:t>Argentina</a:t>
            </a:r>
            <a:endParaRPr lang="en-ZA" sz="2400" b="1" dirty="0"/>
          </a:p>
        </p:txBody>
      </p:sp>
      <p:pic>
        <p:nvPicPr>
          <p:cNvPr id="11" name="Picture 10" descr="Dohne Sires, Rio Mayo Experimental Farm, Argentina  (Vozzi)  DSCN6284.JPG"/>
          <p:cNvPicPr>
            <a:picLocks noChangeAspect="1"/>
          </p:cNvPicPr>
          <p:nvPr/>
        </p:nvPicPr>
        <p:blipFill>
          <a:blip r:embed="rId4" cstate="print"/>
          <a:stretch>
            <a:fillRect/>
          </a:stretch>
        </p:blipFill>
        <p:spPr>
          <a:xfrm>
            <a:off x="6215074" y="357166"/>
            <a:ext cx="2749320" cy="1943040"/>
          </a:xfrm>
          <a:prstGeom prst="rect">
            <a:avLst/>
          </a:prstGeom>
        </p:spPr>
      </p:pic>
      <p:sp>
        <p:nvSpPr>
          <p:cNvPr id="12" name="Rectangle 11"/>
          <p:cNvSpPr/>
          <p:nvPr/>
        </p:nvSpPr>
        <p:spPr>
          <a:xfrm>
            <a:off x="6286512" y="2000240"/>
            <a:ext cx="2857488" cy="400110"/>
          </a:xfrm>
          <a:prstGeom prst="rect">
            <a:avLst/>
          </a:prstGeom>
        </p:spPr>
        <p:txBody>
          <a:bodyPr wrap="square">
            <a:spAutoFit/>
          </a:bodyPr>
          <a:lstStyle/>
          <a:p>
            <a:r>
              <a:rPr lang="en-ZA" sz="2000" b="1" dirty="0" smtClean="0">
                <a:solidFill>
                  <a:srgbClr val="FFFF00"/>
                </a:solidFill>
              </a:rPr>
              <a:t>Dohne sires, Rio Mayo </a:t>
            </a:r>
            <a:endParaRPr lang="en-ZA" sz="2000" b="1" dirty="0">
              <a:solidFill>
                <a:srgbClr val="FFFF00"/>
              </a:solidFill>
            </a:endParaRPr>
          </a:p>
        </p:txBody>
      </p:sp>
      <p:pic>
        <p:nvPicPr>
          <p:cNvPr id="13" name="Picture 12" descr="Alejandro Vozzi DSC_0377.JPG"/>
          <p:cNvPicPr>
            <a:picLocks noChangeAspect="1"/>
          </p:cNvPicPr>
          <p:nvPr/>
        </p:nvPicPr>
        <p:blipFill>
          <a:blip r:embed="rId5" cstate="print"/>
          <a:stretch>
            <a:fillRect/>
          </a:stretch>
        </p:blipFill>
        <p:spPr>
          <a:xfrm>
            <a:off x="4714876" y="857232"/>
            <a:ext cx="1428760" cy="1481677"/>
          </a:xfrm>
          <a:prstGeom prst="rect">
            <a:avLst/>
          </a:prstGeom>
        </p:spPr>
      </p:pic>
      <p:sp>
        <p:nvSpPr>
          <p:cNvPr id="14" name="Rectangle 13"/>
          <p:cNvSpPr/>
          <p:nvPr/>
        </p:nvSpPr>
        <p:spPr>
          <a:xfrm>
            <a:off x="4500562" y="2214554"/>
            <a:ext cx="1785950" cy="369332"/>
          </a:xfrm>
          <a:prstGeom prst="rect">
            <a:avLst/>
          </a:prstGeom>
        </p:spPr>
        <p:txBody>
          <a:bodyPr wrap="square">
            <a:spAutoFit/>
          </a:bodyPr>
          <a:lstStyle/>
          <a:p>
            <a:r>
              <a:rPr lang="es-AR" b="1" dirty="0" smtClean="0">
                <a:solidFill>
                  <a:srgbClr val="FFFF00"/>
                </a:solidFill>
              </a:rPr>
              <a:t>Alejandro Vozzi</a:t>
            </a:r>
            <a:endParaRPr lang="en-ZA" dirty="0">
              <a:solidFill>
                <a:srgbClr val="FFFF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714480" y="381518"/>
            <a:ext cx="6474430" cy="294662"/>
          </a:xfrm>
          <a:prstGeom prst="rect">
            <a:avLst/>
          </a:prstGeom>
          <a:noFill/>
        </p:spPr>
        <p:txBody>
          <a:bodyPr wrap="square" lIns="17492" tIns="8746" rIns="17492" bIns="8746" rtlCol="0">
            <a:spAutoFit/>
          </a:bodyPr>
          <a:lstStyle/>
          <a:p>
            <a:pPr algn="ctr"/>
            <a:r>
              <a:rPr lang="es-AR" b="1" dirty="0" err="1" smtClean="0"/>
              <a:t>The</a:t>
            </a:r>
            <a:r>
              <a:rPr lang="es-AR" b="1" dirty="0" smtClean="0"/>
              <a:t> </a:t>
            </a:r>
            <a:r>
              <a:rPr lang="es-AR" b="1" dirty="0" err="1" smtClean="0"/>
              <a:t>breeding</a:t>
            </a:r>
            <a:r>
              <a:rPr lang="es-AR" b="1" dirty="0" smtClean="0"/>
              <a:t> programme of </a:t>
            </a:r>
            <a:r>
              <a:rPr lang="es-AR" b="1" dirty="0" err="1" smtClean="0"/>
              <a:t>the</a:t>
            </a:r>
            <a:r>
              <a:rPr lang="es-AR" b="1" dirty="0" smtClean="0"/>
              <a:t> Dohne Merino in Argentina</a:t>
            </a:r>
            <a:endParaRPr lang="es-AR" b="1" dirty="0"/>
          </a:p>
        </p:txBody>
      </p:sp>
      <p:grpSp>
        <p:nvGrpSpPr>
          <p:cNvPr id="2" name="80 Grupo"/>
          <p:cNvGrpSpPr/>
          <p:nvPr/>
        </p:nvGrpSpPr>
        <p:grpSpPr>
          <a:xfrm>
            <a:off x="5100313" y="2000240"/>
            <a:ext cx="3546763" cy="4643470"/>
            <a:chOff x="14578397" y="12715875"/>
            <a:chExt cx="12568844" cy="20116800"/>
          </a:xfrm>
        </p:grpSpPr>
        <p:grpSp>
          <p:nvGrpSpPr>
            <p:cNvPr id="3" name="79 Grupo"/>
            <p:cNvGrpSpPr/>
            <p:nvPr/>
          </p:nvGrpSpPr>
          <p:grpSpPr>
            <a:xfrm>
              <a:off x="14578397" y="12715875"/>
              <a:ext cx="12568844" cy="20116800"/>
              <a:chOff x="14290365" y="12715875"/>
              <a:chExt cx="12568844" cy="20116800"/>
            </a:xfrm>
          </p:grpSpPr>
          <p:grpSp>
            <p:nvGrpSpPr>
              <p:cNvPr id="5" name="68 Grupo"/>
              <p:cNvGrpSpPr/>
              <p:nvPr/>
            </p:nvGrpSpPr>
            <p:grpSpPr>
              <a:xfrm>
                <a:off x="14290365" y="12715875"/>
                <a:ext cx="12568844" cy="20116800"/>
                <a:chOff x="8097677" y="12715875"/>
                <a:chExt cx="12568844" cy="20116800"/>
              </a:xfrm>
            </p:grpSpPr>
            <p:pic>
              <p:nvPicPr>
                <p:cNvPr id="15" name="1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677" y="12715875"/>
                  <a:ext cx="12568844" cy="20116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9" name="18 Estrella de 5 puntas"/>
                <p:cNvSpPr/>
                <p:nvPr/>
              </p:nvSpPr>
              <p:spPr>
                <a:xfrm>
                  <a:off x="12169577" y="26611312"/>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0" name="19 Estrella de 5 puntas"/>
                <p:cNvSpPr/>
                <p:nvPr/>
              </p:nvSpPr>
              <p:spPr>
                <a:xfrm>
                  <a:off x="15216683" y="23042885"/>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20 Estrella de 5 puntas"/>
                <p:cNvSpPr/>
                <p:nvPr/>
              </p:nvSpPr>
              <p:spPr>
                <a:xfrm>
                  <a:off x="12169577" y="29954140"/>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21 Estrella de 5 puntas"/>
                <p:cNvSpPr/>
                <p:nvPr/>
              </p:nvSpPr>
              <p:spPr>
                <a:xfrm>
                  <a:off x="12493477" y="29954140"/>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22 Estrella de 5 puntas"/>
                <p:cNvSpPr/>
                <p:nvPr/>
              </p:nvSpPr>
              <p:spPr>
                <a:xfrm>
                  <a:off x="12754025" y="29635648"/>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23 Estrella de 5 puntas"/>
                <p:cNvSpPr/>
                <p:nvPr/>
              </p:nvSpPr>
              <p:spPr>
                <a:xfrm>
                  <a:off x="13267284" y="31147816"/>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Estrella de 5 puntas"/>
                <p:cNvSpPr/>
                <p:nvPr/>
              </p:nvSpPr>
              <p:spPr>
                <a:xfrm>
                  <a:off x="14977889" y="23226936"/>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25 Estrella de 5 puntas"/>
                <p:cNvSpPr/>
                <p:nvPr/>
              </p:nvSpPr>
              <p:spPr>
                <a:xfrm>
                  <a:off x="12637493" y="25826020"/>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26 Estrella de 5 puntas"/>
                <p:cNvSpPr/>
                <p:nvPr/>
              </p:nvSpPr>
              <p:spPr>
                <a:xfrm>
                  <a:off x="13648631" y="26206648"/>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27 Estrella de 5 puntas"/>
                <p:cNvSpPr/>
                <p:nvPr/>
              </p:nvSpPr>
              <p:spPr>
                <a:xfrm>
                  <a:off x="14928651" y="24050997"/>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28 Estrella de 5 puntas"/>
                <p:cNvSpPr/>
                <p:nvPr/>
              </p:nvSpPr>
              <p:spPr>
                <a:xfrm>
                  <a:off x="14442112" y="24235048"/>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0" name="29 Estrella de 5 puntas"/>
                <p:cNvSpPr/>
                <p:nvPr/>
              </p:nvSpPr>
              <p:spPr>
                <a:xfrm>
                  <a:off x="11725250" y="25707764"/>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4" name="43 Estrella de 5 puntas"/>
                <p:cNvSpPr/>
                <p:nvPr/>
              </p:nvSpPr>
              <p:spPr>
                <a:xfrm>
                  <a:off x="17210137" y="1811436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5" name="44 Estrella de 5 puntas"/>
                <p:cNvSpPr/>
                <p:nvPr/>
              </p:nvSpPr>
              <p:spPr>
                <a:xfrm>
                  <a:off x="16778089" y="1991456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6" name="45 Estrella de 5 puntas"/>
                <p:cNvSpPr/>
                <p:nvPr/>
              </p:nvSpPr>
              <p:spPr>
                <a:xfrm>
                  <a:off x="16490057" y="21858784"/>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46 Estrella de 5 puntas"/>
                <p:cNvSpPr/>
                <p:nvPr/>
              </p:nvSpPr>
              <p:spPr>
                <a:xfrm>
                  <a:off x="14257809" y="22803272"/>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47 Estrella de 5 puntas"/>
                <p:cNvSpPr/>
                <p:nvPr/>
              </p:nvSpPr>
              <p:spPr>
                <a:xfrm>
                  <a:off x="14473833" y="2315492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9" name="48 Estrella de 5 puntas"/>
                <p:cNvSpPr/>
                <p:nvPr/>
              </p:nvSpPr>
              <p:spPr>
                <a:xfrm>
                  <a:off x="14185801" y="16098144"/>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0" name="49 Estrella de 5 puntas"/>
                <p:cNvSpPr/>
                <p:nvPr/>
              </p:nvSpPr>
              <p:spPr>
                <a:xfrm>
                  <a:off x="11953553" y="23730992"/>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1" name="50 Estrella de 5 puntas"/>
                <p:cNvSpPr/>
                <p:nvPr/>
              </p:nvSpPr>
              <p:spPr>
                <a:xfrm>
                  <a:off x="11665521" y="24667096"/>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2" name="51 Estrella de 5 puntas"/>
                <p:cNvSpPr/>
                <p:nvPr/>
              </p:nvSpPr>
              <p:spPr>
                <a:xfrm>
                  <a:off x="12313593" y="24307056"/>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3" name="52 Estrella de 5 puntas"/>
                <p:cNvSpPr/>
                <p:nvPr/>
              </p:nvSpPr>
              <p:spPr>
                <a:xfrm>
                  <a:off x="11953553" y="27259384"/>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4" name="53 Estrella de 5 puntas"/>
                <p:cNvSpPr/>
                <p:nvPr/>
              </p:nvSpPr>
              <p:spPr>
                <a:xfrm>
                  <a:off x="11881545" y="27979464"/>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6" name="55 Estrella de 5 puntas"/>
                <p:cNvSpPr/>
                <p:nvPr/>
              </p:nvSpPr>
              <p:spPr>
                <a:xfrm>
                  <a:off x="12169577" y="2963564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7" name="56 Estrella de 5 puntas"/>
                <p:cNvSpPr/>
                <p:nvPr/>
              </p:nvSpPr>
              <p:spPr>
                <a:xfrm>
                  <a:off x="12889657" y="26683320"/>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9" name="58 Estrella de 5 puntas"/>
                <p:cNvSpPr/>
                <p:nvPr/>
              </p:nvSpPr>
              <p:spPr>
                <a:xfrm>
                  <a:off x="12889657" y="25891232"/>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0" name="59 Estrella de 5 puntas"/>
                <p:cNvSpPr/>
                <p:nvPr/>
              </p:nvSpPr>
              <p:spPr>
                <a:xfrm>
                  <a:off x="13753753" y="25747216"/>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1" name="60 Estrella de 5 puntas"/>
                <p:cNvSpPr/>
                <p:nvPr/>
              </p:nvSpPr>
              <p:spPr>
                <a:xfrm>
                  <a:off x="13969777" y="25459184"/>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2" name="61 Estrella de 5 puntas"/>
                <p:cNvSpPr/>
                <p:nvPr/>
              </p:nvSpPr>
              <p:spPr>
                <a:xfrm>
                  <a:off x="13321705" y="2639528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3" name="62 Estrella de 5 puntas"/>
                <p:cNvSpPr/>
                <p:nvPr/>
              </p:nvSpPr>
              <p:spPr>
                <a:xfrm>
                  <a:off x="14401825" y="25099144"/>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4" name="63 Estrella de 5 puntas"/>
                <p:cNvSpPr/>
                <p:nvPr/>
              </p:nvSpPr>
              <p:spPr>
                <a:xfrm>
                  <a:off x="13537729" y="31291832"/>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5" name="64 Estrella de 5 puntas"/>
                <p:cNvSpPr/>
                <p:nvPr/>
              </p:nvSpPr>
              <p:spPr>
                <a:xfrm>
                  <a:off x="12457609" y="29635648"/>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6" name="65 Estrella de 5 puntas"/>
                <p:cNvSpPr/>
                <p:nvPr/>
              </p:nvSpPr>
              <p:spPr>
                <a:xfrm>
                  <a:off x="12601625" y="26683320"/>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7" name="66 Estrella de 5 puntas"/>
                <p:cNvSpPr/>
                <p:nvPr/>
              </p:nvSpPr>
              <p:spPr>
                <a:xfrm>
                  <a:off x="11593513" y="25387176"/>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8" name="67 Estrella de 5 puntas"/>
                <p:cNvSpPr/>
                <p:nvPr/>
              </p:nvSpPr>
              <p:spPr>
                <a:xfrm>
                  <a:off x="12601625" y="2531516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76" name="75 Estrella de 5 puntas"/>
              <p:cNvSpPr/>
              <p:nvPr/>
            </p:nvSpPr>
            <p:spPr>
              <a:xfrm>
                <a:off x="18218249" y="26755328"/>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7" name="76 Estrella de 5 puntas"/>
              <p:cNvSpPr/>
              <p:nvPr/>
            </p:nvSpPr>
            <p:spPr>
              <a:xfrm>
                <a:off x="18074233" y="2639528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8" name="77 Estrella de 5 puntas"/>
              <p:cNvSpPr/>
              <p:nvPr/>
            </p:nvSpPr>
            <p:spPr>
              <a:xfrm>
                <a:off x="18578289" y="26971352"/>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9" name="78 Estrella de 5 puntas"/>
              <p:cNvSpPr/>
              <p:nvPr/>
            </p:nvSpPr>
            <p:spPr>
              <a:xfrm>
                <a:off x="18722305" y="2927560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70" name="69 Estrella de 5 puntas"/>
            <p:cNvSpPr/>
            <p:nvPr/>
          </p:nvSpPr>
          <p:spPr>
            <a:xfrm>
              <a:off x="22178689" y="25971952"/>
              <a:ext cx="288032" cy="3600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1" name="70 Estrella de 5 puntas"/>
            <p:cNvSpPr/>
            <p:nvPr/>
          </p:nvSpPr>
          <p:spPr>
            <a:xfrm>
              <a:off x="22178689" y="24955128"/>
              <a:ext cx="288032" cy="3600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2" name="71 Estrella de 5 puntas"/>
            <p:cNvSpPr/>
            <p:nvPr/>
          </p:nvSpPr>
          <p:spPr>
            <a:xfrm>
              <a:off x="22178689" y="27196088"/>
              <a:ext cx="288032" cy="3600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3" name="72 CuadroTexto"/>
            <p:cNvSpPr txBox="1"/>
            <p:nvPr/>
          </p:nvSpPr>
          <p:spPr>
            <a:xfrm>
              <a:off x="22538731" y="24279900"/>
              <a:ext cx="3888434" cy="2989280"/>
            </a:xfrm>
            <a:prstGeom prst="rect">
              <a:avLst/>
            </a:prstGeom>
            <a:noFill/>
          </p:spPr>
          <p:txBody>
            <a:bodyPr wrap="square" rtlCol="0">
              <a:spAutoFit/>
            </a:bodyPr>
            <a:lstStyle/>
            <a:p>
              <a:r>
                <a:rPr lang="es-AR" b="1" dirty="0" smtClean="0"/>
                <a:t>Cabañas PDP</a:t>
              </a:r>
              <a:endParaRPr lang="es-AR" b="1" dirty="0"/>
            </a:p>
          </p:txBody>
        </p:sp>
        <p:sp>
          <p:nvSpPr>
            <p:cNvPr id="75" name="74 CuadroTexto"/>
            <p:cNvSpPr txBox="1"/>
            <p:nvPr/>
          </p:nvSpPr>
          <p:spPr>
            <a:xfrm>
              <a:off x="22538731" y="26592705"/>
              <a:ext cx="4248472" cy="2989280"/>
            </a:xfrm>
            <a:prstGeom prst="rect">
              <a:avLst/>
            </a:prstGeom>
            <a:noFill/>
          </p:spPr>
          <p:txBody>
            <a:bodyPr wrap="square" rtlCol="0">
              <a:spAutoFit/>
            </a:bodyPr>
            <a:lstStyle/>
            <a:p>
              <a:r>
                <a:rPr lang="es-AR" b="1" dirty="0" smtClean="0"/>
                <a:t>Majadas generales</a:t>
              </a:r>
              <a:endParaRPr lang="es-AR" b="1" dirty="0"/>
            </a:p>
          </p:txBody>
        </p:sp>
      </p:grpSp>
      <p:sp>
        <p:nvSpPr>
          <p:cNvPr id="82" name="81 CuadroTexto"/>
          <p:cNvSpPr txBox="1"/>
          <p:nvPr/>
        </p:nvSpPr>
        <p:spPr>
          <a:xfrm>
            <a:off x="1928794" y="844427"/>
            <a:ext cx="6036598" cy="479328"/>
          </a:xfrm>
          <a:prstGeom prst="rect">
            <a:avLst/>
          </a:prstGeom>
          <a:solidFill>
            <a:schemeClr val="tx2">
              <a:lumMod val="60000"/>
              <a:lumOff val="40000"/>
            </a:schemeClr>
          </a:solidFill>
        </p:spPr>
        <p:txBody>
          <a:bodyPr wrap="square" lIns="17492" tIns="8746" rIns="17492" bIns="8746" rtlCol="0">
            <a:spAutoFit/>
          </a:bodyPr>
          <a:lstStyle/>
          <a:p>
            <a:pPr algn="ctr"/>
            <a:r>
              <a:rPr lang="en-US" sz="1500" dirty="0"/>
              <a:t>Modern breeding </a:t>
            </a:r>
            <a:r>
              <a:rPr lang="en-US" sz="1500" dirty="0" smtClean="0"/>
              <a:t>programme </a:t>
            </a:r>
            <a:r>
              <a:rPr lang="en-US" sz="1500" dirty="0"/>
              <a:t>where 100% of </a:t>
            </a:r>
            <a:r>
              <a:rPr lang="en-US" sz="1500" dirty="0" smtClean="0"/>
              <a:t>animals </a:t>
            </a:r>
            <a:r>
              <a:rPr lang="en-US" sz="1500" dirty="0"/>
              <a:t>registered in the </a:t>
            </a:r>
            <a:r>
              <a:rPr lang="en-US" sz="1500" dirty="0" err="1" smtClean="0"/>
              <a:t>Herdbook</a:t>
            </a:r>
            <a:r>
              <a:rPr lang="en-US" sz="1500" dirty="0" smtClean="0"/>
              <a:t> have productive </a:t>
            </a:r>
            <a:r>
              <a:rPr lang="en-US" sz="1500" dirty="0"/>
              <a:t>and genealogical </a:t>
            </a:r>
            <a:r>
              <a:rPr lang="en-US" sz="1500" dirty="0" smtClean="0"/>
              <a:t>information</a:t>
            </a:r>
            <a:endParaRPr lang="es-AR" sz="1500" dirty="0"/>
          </a:p>
        </p:txBody>
      </p:sp>
      <p:sp>
        <p:nvSpPr>
          <p:cNvPr id="83" name="82 CuadroTexto"/>
          <p:cNvSpPr txBox="1"/>
          <p:nvPr/>
        </p:nvSpPr>
        <p:spPr>
          <a:xfrm>
            <a:off x="642910" y="1428736"/>
            <a:ext cx="3339818" cy="186940"/>
          </a:xfrm>
          <a:prstGeom prst="rect">
            <a:avLst/>
          </a:prstGeom>
          <a:solidFill>
            <a:schemeClr val="tx2">
              <a:lumMod val="20000"/>
              <a:lumOff val="80000"/>
            </a:schemeClr>
          </a:solidFill>
        </p:spPr>
        <p:txBody>
          <a:bodyPr wrap="square" lIns="17492" tIns="8746" rIns="17492" bIns="8746" rtlCol="0">
            <a:spAutoFit/>
          </a:bodyPr>
          <a:lstStyle/>
          <a:p>
            <a:pPr algn="ctr"/>
            <a:r>
              <a:rPr lang="es-AR" sz="1100" dirty="0" err="1"/>
              <a:t>Features</a:t>
            </a:r>
            <a:r>
              <a:rPr lang="es-AR" sz="1100" dirty="0"/>
              <a:t> </a:t>
            </a:r>
            <a:r>
              <a:rPr lang="es-AR" sz="1100" dirty="0" err="1"/>
              <a:t>Breeding</a:t>
            </a:r>
            <a:r>
              <a:rPr lang="es-AR" sz="1100" dirty="0"/>
              <a:t> </a:t>
            </a:r>
            <a:r>
              <a:rPr lang="es-AR" sz="1100" dirty="0" smtClean="0"/>
              <a:t>Programme</a:t>
            </a:r>
            <a:endParaRPr lang="es-AR" sz="1100" dirty="0"/>
          </a:p>
        </p:txBody>
      </p:sp>
      <p:sp>
        <p:nvSpPr>
          <p:cNvPr id="84" name="83 CuadroTexto"/>
          <p:cNvSpPr txBox="1"/>
          <p:nvPr/>
        </p:nvSpPr>
        <p:spPr>
          <a:xfrm>
            <a:off x="243901" y="1643050"/>
            <a:ext cx="4328100" cy="1125658"/>
          </a:xfrm>
          <a:prstGeom prst="rect">
            <a:avLst/>
          </a:prstGeom>
          <a:noFill/>
        </p:spPr>
        <p:txBody>
          <a:bodyPr wrap="square" lIns="17492" tIns="8746" rIns="17492" bIns="8746" rtlCol="0">
            <a:spAutoFit/>
          </a:bodyPr>
          <a:lstStyle/>
          <a:p>
            <a:pPr marL="109328" indent="-109328" algn="just">
              <a:buFont typeface="Arial" pitchFamily="34" charset="0"/>
              <a:buChar char="•"/>
            </a:pPr>
            <a:r>
              <a:rPr lang="en-US" sz="900" dirty="0"/>
              <a:t>Implemented by the Argentina Association Merino Breeders</a:t>
            </a:r>
            <a:r>
              <a:rPr lang="en-US" sz="900" dirty="0" smtClean="0"/>
              <a:t>.</a:t>
            </a:r>
          </a:p>
          <a:p>
            <a:pPr marL="109328" indent="-109328" algn="just">
              <a:buFont typeface="Arial" pitchFamily="34" charset="0"/>
              <a:buChar char="•"/>
            </a:pPr>
            <a:r>
              <a:rPr lang="es-AR" sz="900" dirty="0" smtClean="0"/>
              <a:t>PRO-OVINO </a:t>
            </a:r>
            <a:r>
              <a:rPr lang="es-AR" sz="900" dirty="0"/>
              <a:t>AVANZADO </a:t>
            </a:r>
            <a:r>
              <a:rPr lang="en-US" sz="900" dirty="0"/>
              <a:t>as a selection tool: All animals have genetic information (EPDs) for wool and meat characteristics</a:t>
            </a:r>
            <a:r>
              <a:rPr lang="en-US" sz="900" dirty="0" smtClean="0"/>
              <a:t>.</a:t>
            </a:r>
          </a:p>
          <a:p>
            <a:pPr marL="109328" indent="-109328" algn="just">
              <a:buFont typeface="Arial" pitchFamily="34" charset="0"/>
              <a:buChar char="•"/>
            </a:pPr>
            <a:r>
              <a:rPr lang="en-US" sz="900" dirty="0"/>
              <a:t>All animals are classified </a:t>
            </a:r>
            <a:r>
              <a:rPr lang="en-US" sz="900" dirty="0" smtClean="0"/>
              <a:t>and </a:t>
            </a:r>
            <a:r>
              <a:rPr lang="en-US" sz="900" dirty="0"/>
              <a:t>authorized by Argentina Merino Breeders Association Inspector</a:t>
            </a:r>
            <a:r>
              <a:rPr lang="en-US" sz="900" dirty="0" smtClean="0"/>
              <a:t>.</a:t>
            </a:r>
          </a:p>
          <a:p>
            <a:pPr marL="109328" indent="-109328" algn="just">
              <a:buFont typeface="Arial" pitchFamily="34" charset="0"/>
              <a:buChar char="•"/>
            </a:pPr>
            <a:r>
              <a:rPr lang="es-AR" sz="900" dirty="0" smtClean="0"/>
              <a:t>Open </a:t>
            </a:r>
            <a:r>
              <a:rPr lang="es-AR" sz="900" dirty="0" err="1" smtClean="0"/>
              <a:t>nucleus</a:t>
            </a:r>
            <a:r>
              <a:rPr lang="es-AR" sz="900" dirty="0"/>
              <a:t>.</a:t>
            </a:r>
          </a:p>
          <a:p>
            <a:r>
              <a:rPr lang="es-AR" sz="900" dirty="0"/>
              <a:t> </a:t>
            </a:r>
          </a:p>
          <a:p>
            <a:endParaRPr lang="es-AR" sz="900" dirty="0"/>
          </a:p>
        </p:txBody>
      </p:sp>
      <p:pic>
        <p:nvPicPr>
          <p:cNvPr id="85" name="84 Imagen"/>
          <p:cNvPicPr>
            <a:picLocks noChangeAspect="1"/>
          </p:cNvPicPr>
          <p:nvPr/>
        </p:nvPicPr>
        <p:blipFill>
          <a:blip r:embed="rId4" cstate="print">
            <a:lum bright="-4000" contrast="10000"/>
            <a:extLst>
              <a:ext uri="{28A0092B-C50C-407E-A947-70E740481C1C}">
                <a14:useLocalDpi xmlns:a14="http://schemas.microsoft.com/office/drawing/2010/main" val="0"/>
              </a:ext>
            </a:extLst>
          </a:blip>
          <a:stretch>
            <a:fillRect/>
          </a:stretch>
        </p:blipFill>
        <p:spPr>
          <a:xfrm>
            <a:off x="236180" y="2571745"/>
            <a:ext cx="4470400" cy="17145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6" name="85 CuadroTexto"/>
          <p:cNvSpPr txBox="1"/>
          <p:nvPr/>
        </p:nvSpPr>
        <p:spPr>
          <a:xfrm>
            <a:off x="266690" y="4429133"/>
            <a:ext cx="4409379" cy="571661"/>
          </a:xfrm>
          <a:prstGeom prst="rect">
            <a:avLst/>
          </a:prstGeom>
          <a:noFill/>
        </p:spPr>
        <p:txBody>
          <a:bodyPr wrap="square" lIns="17492" tIns="8746" rIns="17492" bIns="8746" rtlCol="0">
            <a:spAutoFit/>
          </a:bodyPr>
          <a:lstStyle/>
          <a:p>
            <a:r>
              <a:rPr lang="en-US" dirty="0"/>
              <a:t>Figure 1: Diagram of genetic improvement </a:t>
            </a:r>
            <a:r>
              <a:rPr lang="en-US" dirty="0" err="1" smtClean="0"/>
              <a:t>programme</a:t>
            </a:r>
            <a:r>
              <a:rPr lang="en-US" dirty="0" smtClean="0"/>
              <a:t>  </a:t>
            </a:r>
            <a:r>
              <a:rPr lang="en-US" dirty="0"/>
              <a:t>Dohne Merino </a:t>
            </a:r>
            <a:r>
              <a:rPr lang="en-US" dirty="0" smtClean="0"/>
              <a:t>breed </a:t>
            </a:r>
            <a:r>
              <a:rPr lang="en-US" dirty="0"/>
              <a:t>in Argentina</a:t>
            </a:r>
            <a:endParaRPr lang="es-AR" dirty="0"/>
          </a:p>
        </p:txBody>
      </p:sp>
      <p:sp>
        <p:nvSpPr>
          <p:cNvPr id="87" name="86 CuadroTexto"/>
          <p:cNvSpPr txBox="1"/>
          <p:nvPr/>
        </p:nvSpPr>
        <p:spPr>
          <a:xfrm>
            <a:off x="4937755" y="1357298"/>
            <a:ext cx="3759148" cy="525494"/>
          </a:xfrm>
          <a:prstGeom prst="rect">
            <a:avLst/>
          </a:prstGeom>
          <a:solidFill>
            <a:schemeClr val="tx2">
              <a:lumMod val="20000"/>
              <a:lumOff val="80000"/>
            </a:schemeClr>
          </a:solidFill>
        </p:spPr>
        <p:txBody>
          <a:bodyPr wrap="square" lIns="17492" tIns="8746" rIns="17492" bIns="8746" rtlCol="0">
            <a:spAutoFit/>
          </a:bodyPr>
          <a:lstStyle/>
          <a:p>
            <a:pPr algn="ctr"/>
            <a:r>
              <a:rPr lang="es-AR" sz="1100" dirty="0" smtClean="0"/>
              <a:t>Distribución de las cabañas, planteles fundacionales y uso en majadas generales</a:t>
            </a:r>
          </a:p>
          <a:p>
            <a:pPr algn="ctr"/>
            <a:r>
              <a:rPr lang="es-AR" sz="1100" dirty="0" err="1" smtClean="0"/>
              <a:t>Distribution</a:t>
            </a:r>
            <a:r>
              <a:rPr lang="es-AR" sz="1100" dirty="0" smtClean="0"/>
              <a:t> </a:t>
            </a:r>
            <a:r>
              <a:rPr lang="es-AR" sz="1100" dirty="0" err="1" smtClean="0"/>
              <a:t>studs</a:t>
            </a:r>
            <a:r>
              <a:rPr lang="es-AR" sz="1100" dirty="0" smtClean="0"/>
              <a:t>  (</a:t>
            </a:r>
            <a:r>
              <a:rPr lang="es-AR" sz="1100" dirty="0" err="1" smtClean="0"/>
              <a:t>pure</a:t>
            </a:r>
            <a:r>
              <a:rPr lang="es-AR" sz="1100" dirty="0" smtClean="0"/>
              <a:t> </a:t>
            </a:r>
            <a:r>
              <a:rPr lang="es-AR" sz="1100" dirty="0" err="1" smtClean="0"/>
              <a:t>bred</a:t>
            </a:r>
            <a:r>
              <a:rPr lang="es-AR" sz="1100" dirty="0" smtClean="0"/>
              <a:t> and </a:t>
            </a:r>
            <a:r>
              <a:rPr lang="es-AR" sz="1100" dirty="0" err="1" smtClean="0"/>
              <a:t>commercial</a:t>
            </a:r>
            <a:r>
              <a:rPr lang="es-AR" sz="1100" dirty="0" smtClean="0"/>
              <a:t> </a:t>
            </a:r>
            <a:r>
              <a:rPr lang="es-AR" sz="1100" dirty="0" err="1" smtClean="0"/>
              <a:t>flocks</a:t>
            </a:r>
            <a:r>
              <a:rPr lang="es-AR" sz="1100" dirty="0" smtClean="0"/>
              <a:t>)</a:t>
            </a:r>
            <a:endParaRPr lang="es-AR" sz="1100" dirty="0"/>
          </a:p>
        </p:txBody>
      </p:sp>
      <p:sp>
        <p:nvSpPr>
          <p:cNvPr id="89" name="88 CuadroTexto"/>
          <p:cNvSpPr txBox="1"/>
          <p:nvPr/>
        </p:nvSpPr>
        <p:spPr>
          <a:xfrm>
            <a:off x="214282" y="5072074"/>
            <a:ext cx="4404279" cy="1679656"/>
          </a:xfrm>
          <a:prstGeom prst="rect">
            <a:avLst/>
          </a:prstGeom>
          <a:noFill/>
        </p:spPr>
        <p:txBody>
          <a:bodyPr wrap="square" lIns="17492" tIns="8746" rIns="17492" bIns="8746" rtlCol="0">
            <a:spAutoFit/>
          </a:bodyPr>
          <a:lstStyle/>
          <a:p>
            <a:pPr marL="109328" indent="-109328">
              <a:buFont typeface="Arial" pitchFamily="34" charset="0"/>
              <a:buChar char="•"/>
            </a:pPr>
            <a:endParaRPr lang="es-AR" sz="800" dirty="0" smtClean="0"/>
          </a:p>
          <a:p>
            <a:pPr marL="109328" indent="-109328"/>
            <a:r>
              <a:rPr lang="es-AR" sz="1400" dirty="0" smtClean="0"/>
              <a:t>Dohne Merino </a:t>
            </a:r>
            <a:r>
              <a:rPr lang="es-AR" sz="1400" dirty="0" err="1" smtClean="0"/>
              <a:t>numbers</a:t>
            </a:r>
            <a:endParaRPr lang="es-AR" sz="1400" dirty="0" smtClean="0"/>
          </a:p>
          <a:p>
            <a:pPr marL="109328" indent="-109328">
              <a:buFont typeface="Arial" pitchFamily="34" charset="0"/>
              <a:buChar char="•"/>
            </a:pPr>
            <a:r>
              <a:rPr lang="es-AR" sz="1000" dirty="0" smtClean="0"/>
              <a:t>450 </a:t>
            </a:r>
            <a:r>
              <a:rPr lang="es-AR" sz="1000" dirty="0" err="1" smtClean="0"/>
              <a:t>ewes</a:t>
            </a:r>
            <a:r>
              <a:rPr lang="es-AR" sz="1000" dirty="0" smtClean="0"/>
              <a:t> (</a:t>
            </a:r>
            <a:r>
              <a:rPr lang="es-AR" sz="1000" dirty="0" err="1" smtClean="0"/>
              <a:t>pure</a:t>
            </a:r>
            <a:r>
              <a:rPr lang="es-AR" sz="1000" dirty="0" smtClean="0"/>
              <a:t>) in </a:t>
            </a:r>
            <a:r>
              <a:rPr lang="es-AR" sz="1000" dirty="0" err="1" smtClean="0"/>
              <a:t>mating</a:t>
            </a:r>
            <a:r>
              <a:rPr lang="es-AR" sz="1000" dirty="0" smtClean="0"/>
              <a:t> (2016)</a:t>
            </a:r>
          </a:p>
          <a:p>
            <a:pPr marL="109328" indent="-109328">
              <a:buFont typeface="Arial" pitchFamily="34" charset="0"/>
              <a:buChar char="•"/>
            </a:pPr>
            <a:r>
              <a:rPr lang="es-AR" sz="1000" dirty="0" smtClean="0"/>
              <a:t>2.000 </a:t>
            </a:r>
            <a:r>
              <a:rPr lang="es-AR" sz="1000" dirty="0" err="1" smtClean="0"/>
              <a:t>ewes</a:t>
            </a:r>
            <a:r>
              <a:rPr lang="es-AR" sz="1000" dirty="0" smtClean="0"/>
              <a:t> in </a:t>
            </a:r>
            <a:r>
              <a:rPr lang="es-AR" sz="1000" dirty="0" err="1" smtClean="0"/>
              <a:t>upgrading</a:t>
            </a:r>
            <a:r>
              <a:rPr lang="es-AR" sz="1000" dirty="0" smtClean="0"/>
              <a:t> (</a:t>
            </a:r>
            <a:r>
              <a:rPr lang="es-AR" sz="1000" dirty="0" err="1" smtClean="0"/>
              <a:t>on</a:t>
            </a:r>
            <a:r>
              <a:rPr lang="es-AR" sz="1000" dirty="0" smtClean="0"/>
              <a:t> Merino)</a:t>
            </a:r>
          </a:p>
          <a:p>
            <a:pPr marL="109328" indent="-109328">
              <a:buFont typeface="Arial" pitchFamily="34" charset="0"/>
              <a:buChar char="•"/>
            </a:pPr>
            <a:r>
              <a:rPr lang="es-AR" sz="1000" dirty="0" smtClean="0"/>
              <a:t>8 </a:t>
            </a:r>
            <a:r>
              <a:rPr lang="es-AR" sz="1000" dirty="0" err="1" smtClean="0"/>
              <a:t>studs</a:t>
            </a:r>
            <a:endParaRPr lang="es-AR" sz="1000" dirty="0" smtClean="0"/>
          </a:p>
          <a:p>
            <a:pPr marL="109328" indent="-109328">
              <a:buFont typeface="Arial" pitchFamily="34" charset="0"/>
              <a:buChar char="•"/>
            </a:pPr>
            <a:r>
              <a:rPr lang="es-AR" sz="1000" dirty="0" smtClean="0"/>
              <a:t>1.500 </a:t>
            </a:r>
            <a:r>
              <a:rPr lang="es-AR" sz="1000" dirty="0" err="1" smtClean="0"/>
              <a:t>animals</a:t>
            </a:r>
            <a:r>
              <a:rPr lang="es-AR" sz="1000" dirty="0" smtClean="0"/>
              <a:t> </a:t>
            </a:r>
            <a:r>
              <a:rPr lang="es-AR" sz="1000" dirty="0" err="1" smtClean="0"/>
              <a:t>with</a:t>
            </a:r>
            <a:r>
              <a:rPr lang="es-AR" sz="1000" dirty="0" smtClean="0"/>
              <a:t> </a:t>
            </a:r>
            <a:r>
              <a:rPr lang="es-AR" sz="1000" dirty="0" err="1" smtClean="0"/>
              <a:t>genetic</a:t>
            </a:r>
            <a:r>
              <a:rPr lang="es-AR" sz="1000" dirty="0" smtClean="0"/>
              <a:t> </a:t>
            </a:r>
            <a:r>
              <a:rPr lang="es-AR" sz="1000" dirty="0" err="1" smtClean="0"/>
              <a:t>evaluation</a:t>
            </a:r>
            <a:endParaRPr lang="es-AR" sz="1000" dirty="0" smtClean="0"/>
          </a:p>
          <a:p>
            <a:pPr marL="109328" indent="-109328">
              <a:buFont typeface="Arial" pitchFamily="34" charset="0"/>
              <a:buChar char="•"/>
            </a:pPr>
            <a:r>
              <a:rPr lang="es-AR" sz="1000" dirty="0" smtClean="0"/>
              <a:t>9 </a:t>
            </a:r>
            <a:r>
              <a:rPr lang="es-AR" sz="1000" dirty="0" err="1" smtClean="0"/>
              <a:t>traits</a:t>
            </a:r>
            <a:r>
              <a:rPr lang="es-AR" sz="1000" dirty="0" smtClean="0"/>
              <a:t> (</a:t>
            </a:r>
            <a:r>
              <a:rPr lang="es-AR" sz="1000" dirty="0" err="1" smtClean="0"/>
              <a:t>wool</a:t>
            </a:r>
            <a:r>
              <a:rPr lang="es-AR" sz="1000" dirty="0" smtClean="0"/>
              <a:t>, </a:t>
            </a:r>
            <a:r>
              <a:rPr lang="es-AR" sz="1000" dirty="0" err="1" smtClean="0"/>
              <a:t>meat</a:t>
            </a:r>
            <a:r>
              <a:rPr lang="es-AR" sz="1000" dirty="0" smtClean="0"/>
              <a:t> and </a:t>
            </a:r>
            <a:r>
              <a:rPr lang="es-AR" sz="1000" dirty="0" err="1" smtClean="0"/>
              <a:t>feed</a:t>
            </a:r>
            <a:r>
              <a:rPr lang="es-AR" sz="1000" dirty="0" smtClean="0"/>
              <a:t> </a:t>
            </a:r>
            <a:r>
              <a:rPr lang="es-AR" sz="1000" dirty="0" err="1" smtClean="0"/>
              <a:t>intake</a:t>
            </a:r>
            <a:r>
              <a:rPr lang="es-AR" sz="1000" dirty="0" smtClean="0"/>
              <a:t>)</a:t>
            </a:r>
          </a:p>
          <a:p>
            <a:pPr marL="109328" indent="-109328">
              <a:buFont typeface="Arial" pitchFamily="34" charset="0"/>
              <a:buChar char="•"/>
            </a:pPr>
            <a:r>
              <a:rPr lang="es-AR" sz="1000" dirty="0" smtClean="0"/>
              <a:t>2 </a:t>
            </a:r>
            <a:r>
              <a:rPr lang="es-AR" sz="1000" dirty="0" err="1" smtClean="0"/>
              <a:t>selection</a:t>
            </a:r>
            <a:r>
              <a:rPr lang="es-AR" sz="1000" dirty="0" smtClean="0"/>
              <a:t> </a:t>
            </a:r>
            <a:r>
              <a:rPr lang="es-AR" sz="1000" dirty="0" err="1" smtClean="0"/>
              <a:t>index</a:t>
            </a:r>
            <a:endParaRPr lang="es-AR" sz="1000" dirty="0" smtClean="0"/>
          </a:p>
          <a:p>
            <a:pPr marL="109328" indent="-109328">
              <a:buFont typeface="Arial" pitchFamily="34" charset="0"/>
              <a:buChar char="•"/>
            </a:pPr>
            <a:r>
              <a:rPr lang="es-AR" sz="1000" dirty="0" smtClean="0"/>
              <a:t>95 sires </a:t>
            </a:r>
            <a:r>
              <a:rPr lang="es-AR" sz="1000" dirty="0" err="1" smtClean="0"/>
              <a:t>with</a:t>
            </a:r>
            <a:r>
              <a:rPr lang="es-AR" sz="1000" dirty="0" smtClean="0"/>
              <a:t> </a:t>
            </a:r>
            <a:r>
              <a:rPr lang="es-AR" sz="1000" dirty="0" err="1" smtClean="0"/>
              <a:t>genetic</a:t>
            </a:r>
            <a:r>
              <a:rPr lang="es-AR" sz="1000" dirty="0" smtClean="0"/>
              <a:t> </a:t>
            </a:r>
            <a:r>
              <a:rPr lang="es-AR" sz="1000" dirty="0" err="1" smtClean="0"/>
              <a:t>evaluation</a:t>
            </a:r>
            <a:endParaRPr lang="es-AR" sz="1000" dirty="0" smtClean="0"/>
          </a:p>
          <a:p>
            <a:pPr marL="109328" indent="-109328"/>
            <a:r>
              <a:rPr lang="es-AR" sz="1000" b="1" dirty="0" smtClean="0"/>
              <a:t>			</a:t>
            </a:r>
            <a:r>
              <a:rPr lang="es-AR" sz="1600" b="1" dirty="0" smtClean="0"/>
              <a:t>	Alejandro Vozzi</a:t>
            </a:r>
            <a:endParaRPr lang="es-AR" sz="1600" b="1" dirty="0"/>
          </a:p>
        </p:txBody>
      </p:sp>
      <p:pic>
        <p:nvPicPr>
          <p:cNvPr id="80" name="Picture 79" descr="Alejandro Vozzi DSC_0377.JPG"/>
          <p:cNvPicPr>
            <a:picLocks noChangeAspect="1"/>
          </p:cNvPicPr>
          <p:nvPr/>
        </p:nvPicPr>
        <p:blipFill>
          <a:blip r:embed="rId5" cstate="print"/>
          <a:stretch>
            <a:fillRect/>
          </a:stretch>
        </p:blipFill>
        <p:spPr>
          <a:xfrm>
            <a:off x="3143240" y="5072074"/>
            <a:ext cx="1071570" cy="1095724"/>
          </a:xfrm>
          <a:prstGeom prst="rect">
            <a:avLst/>
          </a:prstGeom>
        </p:spPr>
      </p:pic>
      <p:pic>
        <p:nvPicPr>
          <p:cNvPr id="69" name="Picture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282" y="285728"/>
            <a:ext cx="1357322" cy="1000132"/>
          </a:xfrm>
          <a:prstGeom prst="rect">
            <a:avLst/>
          </a:prstGeom>
        </p:spPr>
      </p:pic>
    </p:spTree>
    <p:extLst>
      <p:ext uri="{BB962C8B-B14F-4D97-AF65-F5344CB8AC3E}">
        <p14:creationId xmlns:p14="http://schemas.microsoft.com/office/powerpoint/2010/main" val="8298285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4" name="TextBox 3"/>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5" name="TextBox 4"/>
          <p:cNvSpPr txBox="1"/>
          <p:nvPr/>
        </p:nvSpPr>
        <p:spPr>
          <a:xfrm>
            <a:off x="2143108" y="928670"/>
            <a:ext cx="1248083" cy="461665"/>
          </a:xfrm>
          <a:prstGeom prst="rect">
            <a:avLst/>
          </a:prstGeom>
          <a:noFill/>
        </p:spPr>
        <p:txBody>
          <a:bodyPr wrap="square" rtlCol="0">
            <a:spAutoFit/>
          </a:bodyPr>
          <a:lstStyle/>
          <a:p>
            <a:r>
              <a:rPr lang="en-ZA" sz="2400" b="1" dirty="0" smtClean="0"/>
              <a:t>Chile</a:t>
            </a:r>
            <a:endParaRPr lang="en-ZA" sz="2400" b="1" dirty="0"/>
          </a:p>
        </p:txBody>
      </p:sp>
      <p:pic>
        <p:nvPicPr>
          <p:cNvPr id="6" name="Picture 5" descr="L1030920.JPG"/>
          <p:cNvPicPr>
            <a:picLocks noChangeAspect="1"/>
          </p:cNvPicPr>
          <p:nvPr/>
        </p:nvPicPr>
        <p:blipFill>
          <a:blip r:embed="rId3" cstate="print"/>
          <a:srcRect b="8026"/>
          <a:stretch>
            <a:fillRect/>
          </a:stretch>
        </p:blipFill>
        <p:spPr>
          <a:xfrm>
            <a:off x="7215206" y="214290"/>
            <a:ext cx="1753084" cy="2036823"/>
          </a:xfrm>
          <a:prstGeom prst="rect">
            <a:avLst/>
          </a:prstGeom>
        </p:spPr>
      </p:pic>
      <p:pic>
        <p:nvPicPr>
          <p:cNvPr id="9" name="Picture 8" descr="Chile Dohne x Corriedale ewe hoggatts L1030962.JPG"/>
          <p:cNvPicPr>
            <a:picLocks noChangeAspect="1"/>
          </p:cNvPicPr>
          <p:nvPr/>
        </p:nvPicPr>
        <p:blipFill>
          <a:blip r:embed="rId4" cstate="print"/>
          <a:stretch>
            <a:fillRect/>
          </a:stretch>
        </p:blipFill>
        <p:spPr>
          <a:xfrm>
            <a:off x="0" y="2500306"/>
            <a:ext cx="9144000" cy="4357694"/>
          </a:xfrm>
          <a:prstGeom prst="rect">
            <a:avLst/>
          </a:prstGeom>
        </p:spPr>
      </p:pic>
      <p:pic>
        <p:nvPicPr>
          <p:cNvPr id="10" name="Picture 9" descr="L1030955.JPG"/>
          <p:cNvPicPr>
            <a:picLocks noChangeAspect="1"/>
          </p:cNvPicPr>
          <p:nvPr/>
        </p:nvPicPr>
        <p:blipFill>
          <a:blip r:embed="rId5" cstate="print"/>
          <a:stretch>
            <a:fillRect/>
          </a:stretch>
        </p:blipFill>
        <p:spPr>
          <a:xfrm>
            <a:off x="4000496" y="857231"/>
            <a:ext cx="2643206" cy="1982405"/>
          </a:xfrm>
          <a:prstGeom prst="rect">
            <a:avLst/>
          </a:prstGeom>
        </p:spPr>
      </p:pic>
      <p:pic>
        <p:nvPicPr>
          <p:cNvPr id="11" name="Picture 10" descr="Chile Hugos image IMG_2139.JPG"/>
          <p:cNvPicPr>
            <a:picLocks noChangeAspect="1"/>
          </p:cNvPicPr>
          <p:nvPr/>
        </p:nvPicPr>
        <p:blipFill>
          <a:blip r:embed="rId6" cstate="print"/>
          <a:stretch>
            <a:fillRect/>
          </a:stretch>
        </p:blipFill>
        <p:spPr>
          <a:xfrm>
            <a:off x="7143768" y="2428868"/>
            <a:ext cx="1799257" cy="1143008"/>
          </a:xfrm>
          <a:prstGeom prst="rect">
            <a:avLst/>
          </a:prstGeom>
        </p:spPr>
      </p:pic>
      <p:sp>
        <p:nvSpPr>
          <p:cNvPr id="12" name="TextBox 11"/>
          <p:cNvSpPr txBox="1"/>
          <p:nvPr/>
        </p:nvSpPr>
        <p:spPr>
          <a:xfrm>
            <a:off x="357158" y="3143248"/>
            <a:ext cx="5357850" cy="707886"/>
          </a:xfrm>
          <a:prstGeom prst="rect">
            <a:avLst/>
          </a:prstGeom>
          <a:noFill/>
        </p:spPr>
        <p:txBody>
          <a:bodyPr wrap="square" rtlCol="0">
            <a:spAutoFit/>
          </a:bodyPr>
          <a:lstStyle/>
          <a:p>
            <a:r>
              <a:rPr lang="en-ZA" sz="2000" b="1" dirty="0" smtClean="0"/>
              <a:t>Corriedale x Dohne </a:t>
            </a:r>
            <a:r>
              <a:rPr lang="en-ZA" sz="2000" b="1" dirty="0" err="1" smtClean="0"/>
              <a:t>hoggetts</a:t>
            </a:r>
            <a:r>
              <a:rPr lang="en-ZA" sz="2000" b="1" dirty="0" smtClean="0"/>
              <a:t>, </a:t>
            </a:r>
          </a:p>
          <a:p>
            <a:r>
              <a:rPr lang="en-ZA" sz="2000" b="1" dirty="0" smtClean="0"/>
              <a:t>Santa Barbara, Tierra del Fuego</a:t>
            </a:r>
            <a:endParaRPr lang="en-ZA" sz="2000" b="1" dirty="0"/>
          </a:p>
        </p:txBody>
      </p:sp>
      <p:sp>
        <p:nvSpPr>
          <p:cNvPr id="13" name="TextBox 12"/>
          <p:cNvSpPr txBox="1"/>
          <p:nvPr/>
        </p:nvSpPr>
        <p:spPr>
          <a:xfrm>
            <a:off x="7215206" y="1571612"/>
            <a:ext cx="1928794" cy="646331"/>
          </a:xfrm>
          <a:prstGeom prst="rect">
            <a:avLst/>
          </a:prstGeom>
          <a:noFill/>
        </p:spPr>
        <p:txBody>
          <a:bodyPr wrap="square" rtlCol="0">
            <a:spAutoFit/>
          </a:bodyPr>
          <a:lstStyle/>
          <a:p>
            <a:r>
              <a:rPr lang="en-ZA" b="1" dirty="0" smtClean="0">
                <a:solidFill>
                  <a:schemeClr val="bg2"/>
                </a:solidFill>
              </a:rPr>
              <a:t>Hugo Vera and Daniel Groves</a:t>
            </a:r>
            <a:endParaRPr lang="en-ZA" b="1" dirty="0">
              <a:solidFill>
                <a:schemeClr val="bg2"/>
              </a:solidFill>
            </a:endParaRPr>
          </a:p>
        </p:txBody>
      </p:sp>
      <p:sp>
        <p:nvSpPr>
          <p:cNvPr id="14" name="TextBox 13"/>
          <p:cNvSpPr txBox="1"/>
          <p:nvPr/>
        </p:nvSpPr>
        <p:spPr>
          <a:xfrm>
            <a:off x="4000496" y="2214554"/>
            <a:ext cx="2571769" cy="646331"/>
          </a:xfrm>
          <a:prstGeom prst="rect">
            <a:avLst/>
          </a:prstGeom>
          <a:noFill/>
        </p:spPr>
        <p:txBody>
          <a:bodyPr wrap="square" rtlCol="0">
            <a:spAutoFit/>
          </a:bodyPr>
          <a:lstStyle/>
          <a:p>
            <a:r>
              <a:rPr lang="en-ZA" b="1" dirty="0" smtClean="0">
                <a:solidFill>
                  <a:schemeClr val="bg2"/>
                </a:solidFill>
              </a:rPr>
              <a:t>Rams from Mt Alma embryos</a:t>
            </a:r>
            <a:endParaRPr lang="en-ZA" b="1" dirty="0">
              <a:solidFill>
                <a:schemeClr val="bg2"/>
              </a:solidFill>
            </a:endParaRPr>
          </a:p>
        </p:txBody>
      </p:sp>
      <p:sp>
        <p:nvSpPr>
          <p:cNvPr id="15" name="TextBox 14"/>
          <p:cNvSpPr txBox="1"/>
          <p:nvPr/>
        </p:nvSpPr>
        <p:spPr>
          <a:xfrm>
            <a:off x="285720" y="1571612"/>
            <a:ext cx="3500462" cy="1200329"/>
          </a:xfrm>
          <a:prstGeom prst="rect">
            <a:avLst/>
          </a:prstGeom>
          <a:noFill/>
        </p:spPr>
        <p:txBody>
          <a:bodyPr wrap="square" rtlCol="0">
            <a:spAutoFit/>
          </a:bodyPr>
          <a:lstStyle/>
          <a:p>
            <a:r>
              <a:rPr lang="en-US" dirty="0" smtClean="0"/>
              <a:t>Since 2009 the value of wool  on this property has increased  by 65% for hogget wool and by 60% for adult wool with Dohne blood</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143008"/>
          </a:xfrm>
          <a:prstGeom prst="rect">
            <a:avLst/>
          </a:prstGeom>
        </p:spPr>
      </p:pic>
      <p:sp>
        <p:nvSpPr>
          <p:cNvPr id="5" name="TextBox 4"/>
          <p:cNvSpPr txBox="1"/>
          <p:nvPr/>
        </p:nvSpPr>
        <p:spPr>
          <a:xfrm>
            <a:off x="2143108" y="928670"/>
            <a:ext cx="1248083" cy="461665"/>
          </a:xfrm>
          <a:prstGeom prst="rect">
            <a:avLst/>
          </a:prstGeom>
          <a:noFill/>
        </p:spPr>
        <p:txBody>
          <a:bodyPr wrap="square" rtlCol="0">
            <a:spAutoFit/>
          </a:bodyPr>
          <a:lstStyle/>
          <a:p>
            <a:r>
              <a:rPr lang="en-ZA" sz="2400" b="1" dirty="0" smtClean="0"/>
              <a:t>Chile</a:t>
            </a:r>
            <a:endParaRPr lang="en-ZA" sz="2400" b="1" dirty="0"/>
          </a:p>
        </p:txBody>
      </p:sp>
      <p:pic>
        <p:nvPicPr>
          <p:cNvPr id="6" name="Picture 5" descr="Chile Los Conderos Nov 2013 L1040244.JPG"/>
          <p:cNvPicPr>
            <a:picLocks noChangeAspect="1"/>
          </p:cNvPicPr>
          <p:nvPr/>
        </p:nvPicPr>
        <p:blipFill>
          <a:blip r:embed="rId3" cstate="print"/>
          <a:stretch>
            <a:fillRect/>
          </a:stretch>
        </p:blipFill>
        <p:spPr>
          <a:xfrm>
            <a:off x="0" y="2143116"/>
            <a:ext cx="9144000" cy="4714884"/>
          </a:xfrm>
          <a:prstGeom prst="rect">
            <a:avLst/>
          </a:prstGeom>
        </p:spPr>
      </p:pic>
      <p:pic>
        <p:nvPicPr>
          <p:cNvPr id="7" name="Picture 6" descr="Phillipe, Camilla, Cameron, Marilyn, Nicholas, Maggie 28Nove13 637.jpg"/>
          <p:cNvPicPr>
            <a:picLocks noChangeAspect="1"/>
          </p:cNvPicPr>
          <p:nvPr/>
        </p:nvPicPr>
        <p:blipFill>
          <a:blip r:embed="rId4" cstate="print">
            <a:lum bright="12000"/>
          </a:blip>
          <a:stretch>
            <a:fillRect/>
          </a:stretch>
        </p:blipFill>
        <p:spPr>
          <a:xfrm>
            <a:off x="5357818" y="357166"/>
            <a:ext cx="3429024" cy="2238656"/>
          </a:xfrm>
          <a:prstGeom prst="rect">
            <a:avLst/>
          </a:prstGeom>
        </p:spPr>
      </p:pic>
      <p:sp>
        <p:nvSpPr>
          <p:cNvPr id="8" name="TextBox 7"/>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9" name="TextBox 8"/>
          <p:cNvSpPr txBox="1"/>
          <p:nvPr/>
        </p:nvSpPr>
        <p:spPr>
          <a:xfrm>
            <a:off x="5357818" y="1857364"/>
            <a:ext cx="3643338" cy="923330"/>
          </a:xfrm>
          <a:prstGeom prst="rect">
            <a:avLst/>
          </a:prstGeom>
          <a:solidFill>
            <a:schemeClr val="accent5">
              <a:lumMod val="20000"/>
              <a:lumOff val="80000"/>
            </a:schemeClr>
          </a:solidFill>
          <a:ln>
            <a:solidFill>
              <a:schemeClr val="accent5">
                <a:lumMod val="20000"/>
                <a:lumOff val="80000"/>
              </a:schemeClr>
            </a:solidFill>
          </a:ln>
        </p:spPr>
        <p:txBody>
          <a:bodyPr wrap="square" rtlCol="0">
            <a:spAutoFit/>
          </a:bodyPr>
          <a:lstStyle/>
          <a:p>
            <a:r>
              <a:rPr lang="en-ZA" dirty="0" smtClean="0"/>
              <a:t>Hernan </a:t>
            </a:r>
            <a:r>
              <a:rPr lang="en-ZA" dirty="0" err="1" smtClean="0"/>
              <a:t>Elizalde</a:t>
            </a:r>
            <a:r>
              <a:rPr lang="en-ZA" dirty="0" smtClean="0"/>
              <a:t> with his team who inseminate 8000+  ewes p.a. with Dohne semen</a:t>
            </a:r>
            <a:endParaRPr lang="en-ZA" dirty="0"/>
          </a:p>
        </p:txBody>
      </p:sp>
      <p:pic>
        <p:nvPicPr>
          <p:cNvPr id="10" name="Picture 9" descr="L1040209.JPG"/>
          <p:cNvPicPr>
            <a:picLocks noChangeAspect="1"/>
          </p:cNvPicPr>
          <p:nvPr/>
        </p:nvPicPr>
        <p:blipFill>
          <a:blip r:embed="rId5" cstate="print"/>
          <a:stretch>
            <a:fillRect/>
          </a:stretch>
        </p:blipFill>
        <p:spPr>
          <a:xfrm>
            <a:off x="3357554" y="857232"/>
            <a:ext cx="1810116" cy="1357322"/>
          </a:xfrm>
          <a:prstGeom prst="rect">
            <a:avLst/>
          </a:prstGeom>
        </p:spPr>
      </p:pic>
      <p:sp>
        <p:nvSpPr>
          <p:cNvPr id="11" name="Rectangle 10"/>
          <p:cNvSpPr/>
          <p:nvPr/>
        </p:nvSpPr>
        <p:spPr>
          <a:xfrm>
            <a:off x="142844" y="1571612"/>
            <a:ext cx="6572296" cy="2031325"/>
          </a:xfrm>
          <a:prstGeom prst="rect">
            <a:avLst/>
          </a:prstGeom>
        </p:spPr>
        <p:txBody>
          <a:bodyPr wrap="square">
            <a:spAutoFit/>
          </a:bodyPr>
          <a:lstStyle/>
          <a:p>
            <a:r>
              <a:rPr lang="en-US" b="1" dirty="0" smtClean="0"/>
              <a:t>Los </a:t>
            </a:r>
            <a:r>
              <a:rPr lang="en-US" b="1" dirty="0" err="1" smtClean="0"/>
              <a:t>Condores</a:t>
            </a:r>
            <a:r>
              <a:rPr lang="en-US" b="1" dirty="0" smtClean="0"/>
              <a:t>:  </a:t>
            </a:r>
            <a:r>
              <a:rPr lang="en-US" dirty="0" smtClean="0"/>
              <a:t>	</a:t>
            </a:r>
          </a:p>
          <a:p>
            <a:endParaRPr lang="en-US" dirty="0" smtClean="0"/>
          </a:p>
          <a:p>
            <a:r>
              <a:rPr lang="en-US" dirty="0" smtClean="0"/>
              <a:t>7000 ha    -  carries 5000 sheep </a:t>
            </a:r>
          </a:p>
          <a:p>
            <a:r>
              <a:rPr lang="en-US" dirty="0" smtClean="0"/>
              <a:t>Has reduced micron from 29µ to 24µ </a:t>
            </a:r>
          </a:p>
          <a:p>
            <a:r>
              <a:rPr lang="en-US" dirty="0" smtClean="0"/>
              <a:t>in a few years with Dohne infusion</a:t>
            </a:r>
          </a:p>
          <a:p>
            <a:r>
              <a:rPr lang="en-US" dirty="0" smtClean="0"/>
              <a:t>Scans 111% and weans 90% on tussock with no supplements</a:t>
            </a:r>
          </a:p>
          <a:p>
            <a:r>
              <a:rPr lang="en-US" dirty="0" smtClean="0"/>
              <a:t>Has Increased 6 months body weight of lambs from 30 to 40kg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u DSC05250.JPG"/>
          <p:cNvPicPr>
            <a:picLocks noChangeAspect="1"/>
          </p:cNvPicPr>
          <p:nvPr/>
        </p:nvPicPr>
        <p:blipFill>
          <a:blip r:embed="rId2" cstate="print"/>
          <a:stretch>
            <a:fillRect/>
          </a:stretch>
        </p:blipFill>
        <p:spPr>
          <a:xfrm>
            <a:off x="1" y="0"/>
            <a:ext cx="9144000" cy="6858000"/>
          </a:xfrm>
          <a:prstGeom prst="rect">
            <a:avLst/>
          </a:prstGeom>
        </p:spPr>
      </p:pic>
      <p:sp>
        <p:nvSpPr>
          <p:cNvPr id="6" name="TextBox 5"/>
          <p:cNvSpPr txBox="1"/>
          <p:nvPr/>
        </p:nvSpPr>
        <p:spPr>
          <a:xfrm>
            <a:off x="6858016" y="357166"/>
            <a:ext cx="1928826" cy="461665"/>
          </a:xfrm>
          <a:prstGeom prst="rect">
            <a:avLst/>
          </a:prstGeom>
          <a:noFill/>
        </p:spPr>
        <p:txBody>
          <a:bodyPr wrap="square" rtlCol="0">
            <a:spAutoFit/>
          </a:bodyPr>
          <a:lstStyle/>
          <a:p>
            <a:r>
              <a:rPr lang="en-ZA" sz="2400" b="1" dirty="0" smtClean="0"/>
              <a:t>Peru</a:t>
            </a:r>
            <a:endParaRPr lang="en-ZA" sz="2400" b="1" dirty="0"/>
          </a:p>
        </p:txBody>
      </p:sp>
      <p:sp>
        <p:nvSpPr>
          <p:cNvPr id="7" name="TextBox 6"/>
          <p:cNvSpPr txBox="1"/>
          <p:nvPr/>
        </p:nvSpPr>
        <p:spPr>
          <a:xfrm>
            <a:off x="2071670" y="857232"/>
            <a:ext cx="7072330" cy="707886"/>
          </a:xfrm>
          <a:prstGeom prst="rect">
            <a:avLst/>
          </a:prstGeom>
          <a:noFill/>
        </p:spPr>
        <p:txBody>
          <a:bodyPr wrap="square" rtlCol="0">
            <a:spAutoFit/>
          </a:bodyPr>
          <a:lstStyle/>
          <a:p>
            <a:r>
              <a:rPr lang="en-ZA" sz="2000" b="1" dirty="0" smtClean="0"/>
              <a:t>Dr William Vivanco </a:t>
            </a:r>
            <a:r>
              <a:rPr lang="en-ZA" sz="2000" dirty="0" smtClean="0"/>
              <a:t>		Dohne breeding projects in the 				high Andes – Alt. 3000-4000m</a:t>
            </a:r>
            <a:endParaRPr lang="en-ZA"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9" name="TextBox 8"/>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10" name="Picture 9" descr="Peru DSC05259.JPG"/>
          <p:cNvPicPr>
            <a:picLocks noChangeAspect="1"/>
          </p:cNvPicPr>
          <p:nvPr/>
        </p:nvPicPr>
        <p:blipFill>
          <a:blip r:embed="rId4" cstate="print"/>
          <a:stretch>
            <a:fillRect/>
          </a:stretch>
        </p:blipFill>
        <p:spPr>
          <a:xfrm>
            <a:off x="142844" y="4786322"/>
            <a:ext cx="2381267" cy="178595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sz="2800" b="1" dirty="0" err="1"/>
              <a:t>Classification</a:t>
            </a:r>
            <a:r>
              <a:rPr lang="es-PE" sz="2800" b="1" dirty="0"/>
              <a:t> of </a:t>
            </a:r>
            <a:r>
              <a:rPr lang="es-PE" sz="2800" b="1" dirty="0" err="1"/>
              <a:t>the</a:t>
            </a:r>
            <a:r>
              <a:rPr lang="es-PE" sz="2800" b="1" dirty="0"/>
              <a:t> </a:t>
            </a:r>
            <a:r>
              <a:rPr lang="es-PE" sz="2800" b="1" dirty="0" err="1"/>
              <a:t>potential</a:t>
            </a:r>
            <a:r>
              <a:rPr lang="es-PE" sz="2800" b="1" dirty="0"/>
              <a:t> of </a:t>
            </a:r>
            <a:r>
              <a:rPr lang="es-PE" sz="2800" b="1" dirty="0" err="1"/>
              <a:t>the</a:t>
            </a:r>
            <a:r>
              <a:rPr lang="es-PE" sz="2800" b="1" dirty="0"/>
              <a:t> </a:t>
            </a:r>
            <a:r>
              <a:rPr lang="es-PE" sz="2800" b="1" dirty="0" err="1"/>
              <a:t>different</a:t>
            </a:r>
            <a:r>
              <a:rPr lang="es-PE" sz="2800" b="1" dirty="0"/>
              <a:t> </a:t>
            </a:r>
            <a:r>
              <a:rPr lang="es-PE" sz="2800" b="1" dirty="0" err="1"/>
              <a:t>breeds</a:t>
            </a:r>
            <a:r>
              <a:rPr lang="es-PE" sz="2800" b="1" dirty="0"/>
              <a:t> of </a:t>
            </a:r>
            <a:r>
              <a:rPr lang="es-PE" sz="2800" b="1" dirty="0" err="1"/>
              <a:t>sheep</a:t>
            </a:r>
            <a:r>
              <a:rPr lang="es-PE" sz="2800" b="1" dirty="0"/>
              <a:t> </a:t>
            </a:r>
            <a:r>
              <a:rPr lang="es-PE" sz="2800" b="1" dirty="0" err="1"/>
              <a:t>for</a:t>
            </a:r>
            <a:r>
              <a:rPr lang="es-PE" sz="2800" b="1" dirty="0"/>
              <a:t> fine </a:t>
            </a:r>
            <a:r>
              <a:rPr lang="es-PE" sz="2800" b="1" dirty="0" err="1"/>
              <a:t>wool</a:t>
            </a:r>
            <a:r>
              <a:rPr lang="es-PE" sz="2800" b="1" dirty="0"/>
              <a:t> and heavy </a:t>
            </a:r>
            <a:r>
              <a:rPr lang="es-PE" sz="2800" b="1" dirty="0" err="1"/>
              <a:t>lamb</a:t>
            </a:r>
            <a:r>
              <a:rPr lang="es-PE" sz="2800" b="1" dirty="0"/>
              <a:t> </a:t>
            </a:r>
            <a:r>
              <a:rPr lang="es-PE" sz="2800" b="1" dirty="0" err="1"/>
              <a:t>production</a:t>
            </a:r>
            <a:endParaRPr lang="es-PE" sz="2800" dirty="0"/>
          </a:p>
        </p:txBody>
      </p:sp>
      <p:graphicFrame>
        <p:nvGraphicFramePr>
          <p:cNvPr id="3" name="Chart 2"/>
          <p:cNvGraphicFramePr>
            <a:graphicFrameLocks/>
          </p:cNvGraphicFramePr>
          <p:nvPr>
            <p:extLst>
              <p:ext uri="{D42A27DB-BD31-4B8C-83A1-F6EECF244321}">
                <p14:modId xmlns:p14="http://schemas.microsoft.com/office/powerpoint/2010/main" val="515518043"/>
              </p:ext>
            </p:extLst>
          </p:nvPr>
        </p:nvGraphicFramePr>
        <p:xfrm>
          <a:off x="428597" y="1428737"/>
          <a:ext cx="8358248" cy="4736568"/>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flipV="1">
            <a:off x="3317281" y="1538320"/>
            <a:ext cx="0" cy="4338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27790" y="6093297"/>
            <a:ext cx="1057341" cy="369332"/>
          </a:xfrm>
          <a:prstGeom prst="rect">
            <a:avLst/>
          </a:prstGeom>
          <a:noFill/>
        </p:spPr>
        <p:txBody>
          <a:bodyPr wrap="none" rtlCol="0">
            <a:spAutoFit/>
          </a:bodyPr>
          <a:lstStyle/>
          <a:p>
            <a:pPr defTabSz="914400" fontAlgn="auto">
              <a:spcBef>
                <a:spcPts val="0"/>
              </a:spcBef>
              <a:spcAft>
                <a:spcPts val="0"/>
              </a:spcAft>
              <a:buClrTx/>
              <a:buSzTx/>
              <a:buFontTx/>
              <a:buNone/>
            </a:pPr>
            <a:r>
              <a:rPr lang="en-AU" sz="1800" dirty="0" smtClean="0">
                <a:solidFill>
                  <a:prstClr val="black"/>
                </a:solidFill>
                <a:latin typeface="Arial"/>
                <a:cs typeface="+mn-cs"/>
              </a:rPr>
              <a:t>Wool (µ)</a:t>
            </a:r>
            <a:endParaRPr lang="en-AU" sz="1800" dirty="0">
              <a:solidFill>
                <a:prstClr val="black"/>
              </a:solidFill>
              <a:latin typeface="Arial"/>
              <a:cs typeface="+mn-cs"/>
            </a:endParaRPr>
          </a:p>
        </p:txBody>
      </p:sp>
      <p:sp>
        <p:nvSpPr>
          <p:cNvPr id="8" name="TextBox 7"/>
          <p:cNvSpPr txBox="1"/>
          <p:nvPr/>
        </p:nvSpPr>
        <p:spPr>
          <a:xfrm>
            <a:off x="3118404" y="5823740"/>
            <a:ext cx="398448" cy="307777"/>
          </a:xfrm>
          <a:prstGeom prst="rect">
            <a:avLst/>
          </a:prstGeom>
          <a:noFill/>
        </p:spPr>
        <p:txBody>
          <a:bodyPr wrap="square" rtlCol="0">
            <a:spAutoFit/>
          </a:bodyPr>
          <a:lstStyle/>
          <a:p>
            <a:pPr defTabSz="914400" fontAlgn="auto">
              <a:spcBef>
                <a:spcPts val="0"/>
              </a:spcBef>
              <a:spcAft>
                <a:spcPts val="0"/>
              </a:spcAft>
              <a:buClrTx/>
              <a:buSzTx/>
              <a:buFontTx/>
              <a:buNone/>
            </a:pPr>
            <a:r>
              <a:rPr lang="en-AU" sz="1400" dirty="0" smtClean="0">
                <a:solidFill>
                  <a:prstClr val="black"/>
                </a:solidFill>
                <a:latin typeface="Arial"/>
                <a:cs typeface="+mn-cs"/>
              </a:rPr>
              <a:t>23</a:t>
            </a:r>
            <a:endParaRPr lang="en-AU" sz="1400" dirty="0">
              <a:solidFill>
                <a:prstClr val="black"/>
              </a:solidFill>
              <a:latin typeface="Arial"/>
              <a:cs typeface="+mn-cs"/>
            </a:endParaRPr>
          </a:p>
        </p:txBody>
      </p:sp>
      <p:cxnSp>
        <p:nvCxnSpPr>
          <p:cNvPr id="11" name="Straight Connector 10"/>
          <p:cNvCxnSpPr/>
          <p:nvPr/>
        </p:nvCxnSpPr>
        <p:spPr>
          <a:xfrm>
            <a:off x="722788" y="4383576"/>
            <a:ext cx="79928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948617" y="2815707"/>
            <a:ext cx="2428895" cy="369332"/>
          </a:xfrm>
          <a:prstGeom prst="rect">
            <a:avLst/>
          </a:prstGeom>
          <a:noFill/>
        </p:spPr>
        <p:txBody>
          <a:bodyPr wrap="square" rtlCol="0">
            <a:spAutoFit/>
          </a:bodyPr>
          <a:lstStyle/>
          <a:p>
            <a:pPr defTabSz="914400" fontAlgn="auto">
              <a:spcBef>
                <a:spcPts val="0"/>
              </a:spcBef>
              <a:spcAft>
                <a:spcPts val="0"/>
              </a:spcAft>
              <a:buClrTx/>
              <a:buSzTx/>
              <a:buFontTx/>
              <a:buNone/>
            </a:pPr>
            <a:r>
              <a:rPr lang="en-AU" dirty="0" smtClean="0">
                <a:solidFill>
                  <a:prstClr val="black"/>
                </a:solidFill>
                <a:latin typeface="Arial"/>
              </a:rPr>
              <a:t>Weaning weight</a:t>
            </a:r>
            <a:r>
              <a:rPr lang="en-AU" sz="1800" dirty="0" smtClean="0">
                <a:solidFill>
                  <a:prstClr val="black"/>
                </a:solidFill>
                <a:latin typeface="Arial"/>
                <a:cs typeface="+mn-cs"/>
              </a:rPr>
              <a:t> (kg)</a:t>
            </a:r>
            <a:endParaRPr lang="en-AU" sz="1800" dirty="0">
              <a:solidFill>
                <a:prstClr val="black"/>
              </a:solidFill>
              <a:latin typeface="Arial"/>
              <a:cs typeface="+mn-cs"/>
            </a:endParaRPr>
          </a:p>
        </p:txBody>
      </p:sp>
      <p:sp>
        <p:nvSpPr>
          <p:cNvPr id="13" name="TextBox 12"/>
          <p:cNvSpPr txBox="1"/>
          <p:nvPr/>
        </p:nvSpPr>
        <p:spPr>
          <a:xfrm>
            <a:off x="324343" y="4264756"/>
            <a:ext cx="398448" cy="307777"/>
          </a:xfrm>
          <a:prstGeom prst="rect">
            <a:avLst/>
          </a:prstGeom>
          <a:solidFill>
            <a:schemeClr val="bg1"/>
          </a:solidFill>
        </p:spPr>
        <p:txBody>
          <a:bodyPr wrap="square" rtlCol="0">
            <a:spAutoFit/>
          </a:bodyPr>
          <a:lstStyle/>
          <a:p>
            <a:pPr defTabSz="914400" fontAlgn="auto">
              <a:spcBef>
                <a:spcPts val="0"/>
              </a:spcBef>
              <a:spcAft>
                <a:spcPts val="0"/>
              </a:spcAft>
              <a:buClrTx/>
              <a:buSzTx/>
              <a:buFontTx/>
              <a:buNone/>
            </a:pPr>
            <a:r>
              <a:rPr lang="en-AU" sz="1400" dirty="0" smtClean="0">
                <a:solidFill>
                  <a:prstClr val="black"/>
                </a:solidFill>
                <a:latin typeface="Arial"/>
                <a:cs typeface="+mn-cs"/>
              </a:rPr>
              <a:t>25</a:t>
            </a:r>
            <a:endParaRPr lang="en-AU" sz="1400" dirty="0">
              <a:solidFill>
                <a:prstClr val="black"/>
              </a:solidFill>
              <a:latin typeface="Arial"/>
              <a:cs typeface="+mn-cs"/>
            </a:endParaRPr>
          </a:p>
        </p:txBody>
      </p:sp>
      <p:sp>
        <p:nvSpPr>
          <p:cNvPr id="14" name="TextBox 13"/>
          <p:cNvSpPr txBox="1"/>
          <p:nvPr/>
        </p:nvSpPr>
        <p:spPr>
          <a:xfrm>
            <a:off x="5631773" y="4121967"/>
            <a:ext cx="1031051" cy="261610"/>
          </a:xfrm>
          <a:prstGeom prst="rect">
            <a:avLst/>
          </a:prstGeom>
          <a:noFill/>
        </p:spPr>
        <p:txBody>
          <a:bodyPr wrap="none" rtlCol="0">
            <a:spAutoFit/>
          </a:bodyPr>
          <a:lstStyle/>
          <a:p>
            <a:pPr defTabSz="914400" fontAlgn="auto">
              <a:spcBef>
                <a:spcPts val="0"/>
              </a:spcBef>
              <a:spcAft>
                <a:spcPts val="0"/>
              </a:spcAft>
              <a:buClrTx/>
              <a:buSzTx/>
              <a:buFontTx/>
              <a:buNone/>
            </a:pPr>
            <a:r>
              <a:rPr lang="en-AU" sz="1100" dirty="0" smtClean="0">
                <a:solidFill>
                  <a:srgbClr val="3333FF"/>
                </a:solidFill>
                <a:latin typeface="Arial"/>
                <a:cs typeface="+mn-cs"/>
              </a:rPr>
              <a:t>Milk producer</a:t>
            </a:r>
            <a:endParaRPr lang="en-AU" sz="1100" dirty="0">
              <a:solidFill>
                <a:srgbClr val="3333FF"/>
              </a:solidFill>
              <a:latin typeface="Arial"/>
              <a:cs typeface="+mn-cs"/>
            </a:endParaRPr>
          </a:p>
        </p:txBody>
      </p:sp>
      <p:sp>
        <p:nvSpPr>
          <p:cNvPr id="15" name="TextBox 14"/>
          <p:cNvSpPr txBox="1"/>
          <p:nvPr/>
        </p:nvSpPr>
        <p:spPr>
          <a:xfrm>
            <a:off x="6911319" y="5417517"/>
            <a:ext cx="436338" cy="261610"/>
          </a:xfrm>
          <a:prstGeom prst="rect">
            <a:avLst/>
          </a:prstGeom>
          <a:noFill/>
        </p:spPr>
        <p:txBody>
          <a:bodyPr wrap="none" rtlCol="0">
            <a:spAutoFit/>
          </a:bodyPr>
          <a:lstStyle/>
          <a:p>
            <a:pPr defTabSz="914400" fontAlgn="auto">
              <a:spcBef>
                <a:spcPts val="0"/>
              </a:spcBef>
              <a:spcAft>
                <a:spcPts val="0"/>
              </a:spcAft>
              <a:buClrTx/>
              <a:buSzTx/>
              <a:buFontTx/>
              <a:buNone/>
            </a:pPr>
            <a:r>
              <a:rPr lang="en-AU" sz="1100" dirty="0" smtClean="0">
                <a:solidFill>
                  <a:srgbClr val="3333FF"/>
                </a:solidFill>
                <a:latin typeface="Arial"/>
                <a:cs typeface="+mn-cs"/>
              </a:rPr>
              <a:t>Milk</a:t>
            </a:r>
            <a:endParaRPr lang="en-AU" sz="1100" dirty="0">
              <a:solidFill>
                <a:srgbClr val="3333FF"/>
              </a:solidFill>
              <a:latin typeface="Arial"/>
              <a:cs typeface="+mn-cs"/>
            </a:endParaRPr>
          </a:p>
        </p:txBody>
      </p:sp>
      <p:sp>
        <p:nvSpPr>
          <p:cNvPr id="16" name="TextBox 15"/>
          <p:cNvSpPr txBox="1"/>
          <p:nvPr/>
        </p:nvSpPr>
        <p:spPr>
          <a:xfrm>
            <a:off x="8013489" y="2294047"/>
            <a:ext cx="497252" cy="261610"/>
          </a:xfrm>
          <a:prstGeom prst="rect">
            <a:avLst/>
          </a:prstGeom>
          <a:noFill/>
        </p:spPr>
        <p:txBody>
          <a:bodyPr wrap="none" rtlCol="0">
            <a:spAutoFit/>
          </a:bodyPr>
          <a:lstStyle/>
          <a:p>
            <a:pPr defTabSz="914400" fontAlgn="auto">
              <a:spcBef>
                <a:spcPts val="0"/>
              </a:spcBef>
              <a:spcAft>
                <a:spcPts val="0"/>
              </a:spcAft>
              <a:buClrTx/>
              <a:buSzTx/>
              <a:buFontTx/>
              <a:buNone/>
            </a:pPr>
            <a:r>
              <a:rPr lang="en-AU" sz="1100" dirty="0" smtClean="0">
                <a:solidFill>
                  <a:srgbClr val="C00000"/>
                </a:solidFill>
                <a:latin typeface="Arial"/>
                <a:cs typeface="+mn-cs"/>
              </a:rPr>
              <a:t>Meat</a:t>
            </a:r>
            <a:endParaRPr lang="en-AU" sz="1100" dirty="0">
              <a:solidFill>
                <a:srgbClr val="C00000"/>
              </a:solidFill>
              <a:latin typeface="Arial"/>
              <a:cs typeface="+mn-cs"/>
            </a:endParaRPr>
          </a:p>
        </p:txBody>
      </p:sp>
      <p:sp>
        <p:nvSpPr>
          <p:cNvPr id="17" name="TextBox 16"/>
          <p:cNvSpPr txBox="1"/>
          <p:nvPr/>
        </p:nvSpPr>
        <p:spPr>
          <a:xfrm>
            <a:off x="2195455" y="5357829"/>
            <a:ext cx="506870" cy="261610"/>
          </a:xfrm>
          <a:prstGeom prst="rect">
            <a:avLst/>
          </a:prstGeom>
          <a:noFill/>
        </p:spPr>
        <p:txBody>
          <a:bodyPr wrap="square" rtlCol="0">
            <a:spAutoFit/>
          </a:bodyPr>
          <a:lstStyle/>
          <a:p>
            <a:pPr defTabSz="914400" fontAlgn="auto">
              <a:spcBef>
                <a:spcPts val="0"/>
              </a:spcBef>
              <a:spcAft>
                <a:spcPts val="0"/>
              </a:spcAft>
              <a:buClrTx/>
              <a:buSzTx/>
              <a:buFontTx/>
              <a:buNone/>
            </a:pPr>
            <a:r>
              <a:rPr lang="en-AU" sz="1100" dirty="0" smtClean="0">
                <a:solidFill>
                  <a:srgbClr val="FF00FF"/>
                </a:solidFill>
                <a:latin typeface="Arial"/>
                <a:cs typeface="+mn-cs"/>
              </a:rPr>
              <a:t>Wool</a:t>
            </a:r>
            <a:endParaRPr lang="en-AU" sz="1100" dirty="0">
              <a:solidFill>
                <a:srgbClr val="FF00FF"/>
              </a:solidFill>
              <a:latin typeface="Arial"/>
              <a:cs typeface="+mn-cs"/>
            </a:endParaRPr>
          </a:p>
        </p:txBody>
      </p:sp>
      <p:sp>
        <p:nvSpPr>
          <p:cNvPr id="18" name="TextBox 17"/>
          <p:cNvSpPr txBox="1"/>
          <p:nvPr/>
        </p:nvSpPr>
        <p:spPr>
          <a:xfrm>
            <a:off x="3734657" y="5102370"/>
            <a:ext cx="1024639" cy="261610"/>
          </a:xfrm>
          <a:prstGeom prst="rect">
            <a:avLst/>
          </a:prstGeom>
          <a:noFill/>
        </p:spPr>
        <p:txBody>
          <a:bodyPr wrap="none" rtlCol="0">
            <a:spAutoFit/>
          </a:bodyPr>
          <a:lstStyle/>
          <a:p>
            <a:pPr algn="ctr" defTabSz="914400" fontAlgn="auto">
              <a:spcBef>
                <a:spcPts val="0"/>
              </a:spcBef>
              <a:spcAft>
                <a:spcPts val="0"/>
              </a:spcAft>
              <a:buClrTx/>
              <a:buSzTx/>
              <a:buFontTx/>
              <a:buNone/>
            </a:pPr>
            <a:r>
              <a:rPr lang="en-AU" sz="1100" dirty="0" smtClean="0">
                <a:solidFill>
                  <a:srgbClr val="F79646">
                    <a:lumMod val="75000"/>
                  </a:srgbClr>
                </a:solidFill>
                <a:latin typeface="Arial"/>
                <a:cs typeface="+mn-cs"/>
              </a:rPr>
              <a:t>Dual purpose</a:t>
            </a:r>
            <a:endParaRPr lang="en-AU" sz="1100" dirty="0">
              <a:solidFill>
                <a:srgbClr val="F79646">
                  <a:lumMod val="75000"/>
                </a:srgbClr>
              </a:solidFill>
              <a:latin typeface="Arial"/>
              <a:cs typeface="+mn-cs"/>
            </a:endParaRPr>
          </a:p>
        </p:txBody>
      </p:sp>
      <p:sp>
        <p:nvSpPr>
          <p:cNvPr id="21" name="TextBox 20"/>
          <p:cNvSpPr txBox="1"/>
          <p:nvPr/>
        </p:nvSpPr>
        <p:spPr>
          <a:xfrm>
            <a:off x="3587988" y="2835627"/>
            <a:ext cx="1024639" cy="261610"/>
          </a:xfrm>
          <a:prstGeom prst="rect">
            <a:avLst/>
          </a:prstGeom>
          <a:noFill/>
        </p:spPr>
        <p:txBody>
          <a:bodyPr wrap="none" rtlCol="0">
            <a:spAutoFit/>
          </a:bodyPr>
          <a:lstStyle/>
          <a:p>
            <a:pPr defTabSz="914400" fontAlgn="auto">
              <a:spcBef>
                <a:spcPts val="0"/>
              </a:spcBef>
              <a:spcAft>
                <a:spcPts val="0"/>
              </a:spcAft>
              <a:buClrTx/>
              <a:buSzTx/>
              <a:buFontTx/>
              <a:buNone/>
            </a:pPr>
            <a:r>
              <a:rPr lang="en-AU" sz="1100" dirty="0" smtClean="0">
                <a:solidFill>
                  <a:srgbClr val="F79646">
                    <a:lumMod val="75000"/>
                  </a:srgbClr>
                </a:solidFill>
                <a:latin typeface="Arial"/>
                <a:cs typeface="+mn-cs"/>
              </a:rPr>
              <a:t>Dual purpose</a:t>
            </a:r>
            <a:endParaRPr lang="en-AU" sz="1100" dirty="0">
              <a:solidFill>
                <a:srgbClr val="F79646">
                  <a:lumMod val="75000"/>
                </a:srgbClr>
              </a:solidFill>
              <a:latin typeface="Arial"/>
              <a:cs typeface="+mn-cs"/>
            </a:endParaRPr>
          </a:p>
        </p:txBody>
      </p:sp>
      <p:sp>
        <p:nvSpPr>
          <p:cNvPr id="22" name="TextBox 21"/>
          <p:cNvSpPr txBox="1"/>
          <p:nvPr/>
        </p:nvSpPr>
        <p:spPr>
          <a:xfrm>
            <a:off x="2762567" y="3555707"/>
            <a:ext cx="1024639" cy="261610"/>
          </a:xfrm>
          <a:prstGeom prst="rect">
            <a:avLst/>
          </a:prstGeom>
          <a:noFill/>
        </p:spPr>
        <p:txBody>
          <a:bodyPr wrap="none" rtlCol="0">
            <a:spAutoFit/>
          </a:bodyPr>
          <a:lstStyle/>
          <a:p>
            <a:pPr defTabSz="914400" fontAlgn="auto">
              <a:spcBef>
                <a:spcPts val="0"/>
              </a:spcBef>
              <a:spcAft>
                <a:spcPts val="0"/>
              </a:spcAft>
              <a:buClrTx/>
              <a:buSzTx/>
              <a:buFontTx/>
              <a:buNone/>
            </a:pPr>
            <a:r>
              <a:rPr lang="en-AU" sz="1100" dirty="0" smtClean="0">
                <a:solidFill>
                  <a:srgbClr val="F79646">
                    <a:lumMod val="75000"/>
                  </a:srgbClr>
                </a:solidFill>
                <a:latin typeface="Arial"/>
                <a:cs typeface="+mn-cs"/>
              </a:rPr>
              <a:t>Dual purpose</a:t>
            </a:r>
            <a:endParaRPr lang="en-AU" sz="1100" dirty="0">
              <a:solidFill>
                <a:srgbClr val="F79646">
                  <a:lumMod val="75000"/>
                </a:srgbClr>
              </a:solidFill>
              <a:latin typeface="Arial"/>
              <a:cs typeface="+mn-cs"/>
            </a:endParaRPr>
          </a:p>
        </p:txBody>
      </p:sp>
      <p:sp>
        <p:nvSpPr>
          <p:cNvPr id="4" name="3 CuadroTexto"/>
          <p:cNvSpPr txBox="1"/>
          <p:nvPr/>
        </p:nvSpPr>
        <p:spPr>
          <a:xfrm>
            <a:off x="6024289" y="2835626"/>
            <a:ext cx="1787669" cy="369332"/>
          </a:xfrm>
          <a:prstGeom prst="rect">
            <a:avLst/>
          </a:prstGeom>
          <a:noFill/>
        </p:spPr>
        <p:txBody>
          <a:bodyPr wrap="none" rtlCol="0">
            <a:spAutoFit/>
          </a:bodyPr>
          <a:lstStyle/>
          <a:p>
            <a:pPr defTabSz="914400" fontAlgn="auto">
              <a:spcBef>
                <a:spcPts val="0"/>
              </a:spcBef>
              <a:spcAft>
                <a:spcPts val="0"/>
              </a:spcAft>
              <a:buClrTx/>
              <a:buSzTx/>
              <a:buFontTx/>
              <a:buNone/>
            </a:pPr>
            <a:r>
              <a:rPr lang="en-AU" dirty="0" smtClean="0">
                <a:solidFill>
                  <a:srgbClr val="C00000"/>
                </a:solidFill>
                <a:latin typeface="Arial"/>
              </a:rPr>
              <a:t>Meat producers</a:t>
            </a:r>
            <a:endParaRPr lang="en-AU" dirty="0">
              <a:solidFill>
                <a:srgbClr val="C00000"/>
              </a:solidFill>
              <a:latin typeface="Arial"/>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5208" y="6014998"/>
            <a:ext cx="1477734" cy="82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1691680" y="6462634"/>
            <a:ext cx="4968552" cy="246221"/>
          </a:xfrm>
          <a:prstGeom prst="rect">
            <a:avLst/>
          </a:prstGeom>
          <a:noFill/>
        </p:spPr>
        <p:txBody>
          <a:bodyPr wrap="square" rtlCol="0">
            <a:spAutoFit/>
          </a:bodyPr>
          <a:lstStyle/>
          <a:p>
            <a:r>
              <a:rPr lang="es-PE" sz="1000" dirty="0" err="1" smtClean="0"/>
              <a:t>Design</a:t>
            </a:r>
            <a:r>
              <a:rPr lang="es-PE" sz="1000" dirty="0" smtClean="0"/>
              <a:t>: Alfonso </a:t>
            </a:r>
            <a:r>
              <a:rPr lang="es-PE" sz="1000" dirty="0" err="1" smtClean="0"/>
              <a:t>Bouroncle</a:t>
            </a:r>
            <a:r>
              <a:rPr lang="es-PE" sz="1000" dirty="0" smtClean="0"/>
              <a:t> and  William Vivanco</a:t>
            </a:r>
            <a:endParaRPr lang="es-PE" sz="1000" dirty="0"/>
          </a:p>
        </p:txBody>
      </p:sp>
      <p:pic>
        <p:nvPicPr>
          <p:cNvPr id="23" name="Picture 7" descr="Konsortium Merino 2845"/>
          <p:cNvPicPr>
            <a:picLocks noChangeAspect="1" noChangeArrowheads="1"/>
          </p:cNvPicPr>
          <p:nvPr/>
        </p:nvPicPr>
        <p:blipFill>
          <a:blip r:embed="rId4" cstate="print"/>
          <a:srcRect l="9842" t="19685"/>
          <a:stretch>
            <a:fillRect/>
          </a:stretch>
        </p:blipFill>
        <p:spPr bwMode="auto">
          <a:xfrm>
            <a:off x="2357424" y="4357701"/>
            <a:ext cx="500065" cy="586913"/>
          </a:xfrm>
          <a:prstGeom prst="rect">
            <a:avLst/>
          </a:prstGeom>
          <a:noFill/>
        </p:spPr>
      </p:pic>
      <p:sp>
        <p:nvSpPr>
          <p:cNvPr id="24" name="Oval 23"/>
          <p:cNvSpPr/>
          <p:nvPr/>
        </p:nvSpPr>
        <p:spPr>
          <a:xfrm>
            <a:off x="1937848" y="3101691"/>
            <a:ext cx="1429968" cy="851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4193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pic>
        <p:nvPicPr>
          <p:cNvPr id="6" name="Picture 5" descr="Ben - Shearling ewes and ewe hoggetts 1071.JPG"/>
          <p:cNvPicPr>
            <a:picLocks noChangeAspect="1"/>
          </p:cNvPicPr>
          <p:nvPr/>
        </p:nvPicPr>
        <p:blipFill>
          <a:blip r:embed="rId3" cstate="print"/>
          <a:stretch>
            <a:fillRect/>
          </a:stretch>
        </p:blipFill>
        <p:spPr>
          <a:xfrm>
            <a:off x="-857288" y="-428652"/>
            <a:ext cx="10001288" cy="5500726"/>
          </a:xfrm>
          <a:prstGeom prst="rect">
            <a:avLst/>
          </a:prstGeom>
        </p:spPr>
      </p:pic>
      <p:pic>
        <p:nvPicPr>
          <p:cNvPr id="7" name="Picture 6" descr="Falklands Ben bertsen with Et and AI Dohne rams (Henri 2006) 019.jpg"/>
          <p:cNvPicPr>
            <a:picLocks noChangeAspect="1"/>
          </p:cNvPicPr>
          <p:nvPr/>
        </p:nvPicPr>
        <p:blipFill>
          <a:blip r:embed="rId4" cstate="print"/>
          <a:stretch>
            <a:fillRect/>
          </a:stretch>
        </p:blipFill>
        <p:spPr>
          <a:xfrm>
            <a:off x="0" y="4003126"/>
            <a:ext cx="5786446" cy="2854874"/>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8" y="285728"/>
            <a:ext cx="1571636" cy="1143008"/>
          </a:xfrm>
          <a:prstGeom prst="rect">
            <a:avLst/>
          </a:prstGeom>
        </p:spPr>
      </p:pic>
      <p:sp>
        <p:nvSpPr>
          <p:cNvPr id="10" name="TextBox 9"/>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12" name="TextBox 11"/>
          <p:cNvSpPr txBox="1"/>
          <p:nvPr/>
        </p:nvSpPr>
        <p:spPr>
          <a:xfrm>
            <a:off x="357158" y="4071942"/>
            <a:ext cx="3000396" cy="646331"/>
          </a:xfrm>
          <a:prstGeom prst="rect">
            <a:avLst/>
          </a:prstGeom>
          <a:noFill/>
        </p:spPr>
        <p:txBody>
          <a:bodyPr wrap="square" rtlCol="0">
            <a:spAutoFit/>
          </a:bodyPr>
          <a:lstStyle/>
          <a:p>
            <a:r>
              <a:rPr lang="en-ZA" b="1" dirty="0" smtClean="0"/>
              <a:t>Ben Bertsen </a:t>
            </a:r>
          </a:p>
          <a:p>
            <a:r>
              <a:rPr lang="en-ZA" b="1" dirty="0" smtClean="0"/>
              <a:t>with ET and AI Dohne rams</a:t>
            </a:r>
            <a:endParaRPr lang="en-ZA" b="1" dirty="0"/>
          </a:p>
        </p:txBody>
      </p:sp>
      <p:sp>
        <p:nvSpPr>
          <p:cNvPr id="13" name="TextBox 12"/>
          <p:cNvSpPr txBox="1"/>
          <p:nvPr/>
        </p:nvSpPr>
        <p:spPr>
          <a:xfrm>
            <a:off x="6429388" y="714356"/>
            <a:ext cx="2286016" cy="461665"/>
          </a:xfrm>
          <a:prstGeom prst="rect">
            <a:avLst/>
          </a:prstGeom>
          <a:solidFill>
            <a:schemeClr val="accent1">
              <a:lumMod val="20000"/>
              <a:lumOff val="80000"/>
            </a:schemeClr>
          </a:solidFill>
        </p:spPr>
        <p:txBody>
          <a:bodyPr wrap="square" rtlCol="0">
            <a:spAutoFit/>
          </a:bodyPr>
          <a:lstStyle/>
          <a:p>
            <a:r>
              <a:rPr lang="en-ZA" sz="2400" b="1" dirty="0" smtClean="0"/>
              <a:t>Falkland Islands</a:t>
            </a:r>
            <a:endParaRPr lang="en-ZA" sz="2400" b="1" dirty="0"/>
          </a:p>
        </p:txBody>
      </p:sp>
      <p:pic>
        <p:nvPicPr>
          <p:cNvPr id="14" name="Picture 13" descr="Falklands Dohne rams from Greyling embryos FI.jpg"/>
          <p:cNvPicPr>
            <a:picLocks noChangeAspect="1"/>
          </p:cNvPicPr>
          <p:nvPr/>
        </p:nvPicPr>
        <p:blipFill>
          <a:blip r:embed="rId5" cstate="print"/>
          <a:stretch>
            <a:fillRect/>
          </a:stretch>
        </p:blipFill>
        <p:spPr>
          <a:xfrm>
            <a:off x="5786447" y="3500437"/>
            <a:ext cx="3360956" cy="1526071"/>
          </a:xfrm>
          <a:prstGeom prst="rect">
            <a:avLst/>
          </a:prstGeom>
        </p:spPr>
      </p:pic>
      <p:sp>
        <p:nvSpPr>
          <p:cNvPr id="15" name="TextBox 14"/>
          <p:cNvSpPr txBox="1"/>
          <p:nvPr/>
        </p:nvSpPr>
        <p:spPr>
          <a:xfrm>
            <a:off x="5715008" y="4714884"/>
            <a:ext cx="3428993" cy="2308324"/>
          </a:xfrm>
          <a:prstGeom prst="rect">
            <a:avLst/>
          </a:prstGeom>
          <a:solidFill>
            <a:schemeClr val="tx2">
              <a:lumMod val="20000"/>
              <a:lumOff val="80000"/>
            </a:schemeClr>
          </a:solidFill>
        </p:spPr>
        <p:txBody>
          <a:bodyPr wrap="square" rtlCol="0">
            <a:spAutoFit/>
          </a:bodyPr>
          <a:lstStyle/>
          <a:p>
            <a:r>
              <a:rPr lang="en-ZA" dirty="0" smtClean="0"/>
              <a:t>From 2003  Dohnes were imported from both Australia and South Africa.  Outstanding results have been achieved with an increase  in production and revenue from finer wool  and meat.</a:t>
            </a:r>
          </a:p>
          <a:p>
            <a:endParaRPr lang="en-ZA"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14446"/>
          </a:xfrm>
          <a:prstGeom prst="rect">
            <a:avLst/>
          </a:prstGeom>
        </p:spPr>
      </p:pic>
      <p:sp>
        <p:nvSpPr>
          <p:cNvPr id="4" name="TextBox 3"/>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5" name="Picture 4" descr="1st Logo 112.jpg"/>
          <p:cNvPicPr>
            <a:picLocks noChangeAspect="1"/>
          </p:cNvPicPr>
          <p:nvPr/>
        </p:nvPicPr>
        <p:blipFill>
          <a:blip r:embed="rId3" cstate="print">
            <a:lum bright="14000" contrast="22000"/>
          </a:blip>
          <a:stretch>
            <a:fillRect/>
          </a:stretch>
        </p:blipFill>
        <p:spPr>
          <a:xfrm>
            <a:off x="428596" y="1785926"/>
            <a:ext cx="1771645" cy="1328734"/>
          </a:xfrm>
          <a:prstGeom prst="rect">
            <a:avLst/>
          </a:prstGeom>
        </p:spPr>
      </p:pic>
      <p:pic>
        <p:nvPicPr>
          <p:cNvPr id="6" name="Picture 5" descr="3rd logo model - Boalax stud ram.jpg"/>
          <p:cNvPicPr>
            <a:picLocks noChangeAspect="1"/>
          </p:cNvPicPr>
          <p:nvPr/>
        </p:nvPicPr>
        <p:blipFill>
          <a:blip r:embed="rId4" cstate="print"/>
          <a:stretch>
            <a:fillRect/>
          </a:stretch>
        </p:blipFill>
        <p:spPr>
          <a:xfrm>
            <a:off x="642910" y="3286124"/>
            <a:ext cx="1571636" cy="1526424"/>
          </a:xfrm>
          <a:prstGeom prst="rect">
            <a:avLst/>
          </a:prstGeom>
        </p:spPr>
      </p:pic>
      <p:pic>
        <p:nvPicPr>
          <p:cNvPr id="7" name="Picture 6" descr="3rd logo model 103.jpg"/>
          <p:cNvPicPr>
            <a:picLocks noChangeAspect="1"/>
          </p:cNvPicPr>
          <p:nvPr/>
        </p:nvPicPr>
        <p:blipFill>
          <a:blip r:embed="rId5" cstate="print"/>
          <a:stretch>
            <a:fillRect/>
          </a:stretch>
        </p:blipFill>
        <p:spPr>
          <a:xfrm>
            <a:off x="2571736" y="3500438"/>
            <a:ext cx="1612198" cy="1245789"/>
          </a:xfrm>
          <a:prstGeom prst="rect">
            <a:avLst/>
          </a:prstGeom>
        </p:spPr>
      </p:pic>
      <p:pic>
        <p:nvPicPr>
          <p:cNvPr id="9" name="Picture 8" descr="Emblem - second designed by Cameron  041.jpg"/>
          <p:cNvPicPr>
            <a:picLocks noChangeAspect="1"/>
          </p:cNvPicPr>
          <p:nvPr/>
        </p:nvPicPr>
        <p:blipFill>
          <a:blip r:embed="rId6" cstate="print"/>
          <a:stretch>
            <a:fillRect/>
          </a:stretch>
        </p:blipFill>
        <p:spPr>
          <a:xfrm>
            <a:off x="2786050" y="1643050"/>
            <a:ext cx="1646584" cy="1731657"/>
          </a:xfrm>
          <a:prstGeom prst="rect">
            <a:avLst/>
          </a:prstGeom>
        </p:spPr>
      </p:pic>
      <p:pic>
        <p:nvPicPr>
          <p:cNvPr id="10" name="Picture 9" descr="2nd logo model 102.jpg"/>
          <p:cNvPicPr>
            <a:picLocks noChangeAspect="1"/>
          </p:cNvPicPr>
          <p:nvPr/>
        </p:nvPicPr>
        <p:blipFill>
          <a:blip r:embed="rId7" cstate="print"/>
          <a:srcRect l="7382" t="9843" r="7382"/>
          <a:stretch>
            <a:fillRect/>
          </a:stretch>
        </p:blipFill>
        <p:spPr>
          <a:xfrm>
            <a:off x="4572000" y="1357298"/>
            <a:ext cx="2161234" cy="1714512"/>
          </a:xfrm>
          <a:prstGeom prst="rect">
            <a:avLst/>
          </a:prstGeom>
        </p:spPr>
      </p:pic>
      <p:pic>
        <p:nvPicPr>
          <p:cNvPr id="11" name="Picture 10" descr="Walrich logo.jpg"/>
          <p:cNvPicPr>
            <a:picLocks noChangeAspect="1"/>
          </p:cNvPicPr>
          <p:nvPr/>
        </p:nvPicPr>
        <p:blipFill>
          <a:blip r:embed="rId8" cstate="print"/>
          <a:stretch>
            <a:fillRect/>
          </a:stretch>
        </p:blipFill>
        <p:spPr>
          <a:xfrm>
            <a:off x="7000892" y="1355341"/>
            <a:ext cx="1714512" cy="1761485"/>
          </a:xfrm>
          <a:prstGeom prst="rect">
            <a:avLst/>
          </a:prstGeom>
        </p:spPr>
      </p:pic>
      <p:pic>
        <p:nvPicPr>
          <p:cNvPr id="13" name="Picture 12" descr="ABDA Logo.jpg"/>
          <p:cNvPicPr>
            <a:picLocks noChangeAspect="1"/>
          </p:cNvPicPr>
          <p:nvPr/>
        </p:nvPicPr>
        <p:blipFill>
          <a:blip r:embed="rId9" cstate="print"/>
          <a:stretch>
            <a:fillRect/>
          </a:stretch>
        </p:blipFill>
        <p:spPr>
          <a:xfrm>
            <a:off x="714348" y="5000636"/>
            <a:ext cx="1630680" cy="1539240"/>
          </a:xfrm>
          <a:prstGeom prst="rect">
            <a:avLst/>
          </a:prstGeom>
        </p:spPr>
      </p:pic>
      <p:pic>
        <p:nvPicPr>
          <p:cNvPr id="14" name="Picture 13" descr="Scan0006.jpg"/>
          <p:cNvPicPr>
            <a:picLocks noChangeAspect="1"/>
          </p:cNvPicPr>
          <p:nvPr/>
        </p:nvPicPr>
        <p:blipFill>
          <a:blip r:embed="rId10" cstate="print"/>
          <a:stretch>
            <a:fillRect/>
          </a:stretch>
        </p:blipFill>
        <p:spPr>
          <a:xfrm>
            <a:off x="2857488" y="5143512"/>
            <a:ext cx="1956344" cy="1343028"/>
          </a:xfrm>
          <a:prstGeom prst="rect">
            <a:avLst/>
          </a:prstGeom>
        </p:spPr>
      </p:pic>
      <p:pic>
        <p:nvPicPr>
          <p:cNvPr id="15" name="Picture 14" descr="Urugauy Dohne Logo .JPG"/>
          <p:cNvPicPr>
            <a:picLocks noChangeAspect="1"/>
          </p:cNvPicPr>
          <p:nvPr/>
        </p:nvPicPr>
        <p:blipFill>
          <a:blip r:embed="rId11" cstate="print"/>
          <a:stretch>
            <a:fillRect/>
          </a:stretch>
        </p:blipFill>
        <p:spPr>
          <a:xfrm>
            <a:off x="5367052" y="5143512"/>
            <a:ext cx="1348088" cy="1357322"/>
          </a:xfrm>
          <a:prstGeom prst="rect">
            <a:avLst/>
          </a:prstGeom>
        </p:spPr>
      </p:pic>
      <p:sp>
        <p:nvSpPr>
          <p:cNvPr id="16" name="TextBox 15"/>
          <p:cNvSpPr txBox="1"/>
          <p:nvPr/>
        </p:nvSpPr>
        <p:spPr>
          <a:xfrm>
            <a:off x="6500826" y="357166"/>
            <a:ext cx="911019" cy="461665"/>
          </a:xfrm>
          <a:prstGeom prst="rect">
            <a:avLst/>
          </a:prstGeom>
          <a:noFill/>
        </p:spPr>
        <p:txBody>
          <a:bodyPr wrap="square" rtlCol="0">
            <a:spAutoFit/>
          </a:bodyPr>
          <a:lstStyle/>
          <a:p>
            <a:r>
              <a:rPr lang="en-ZA" sz="2400" b="1" dirty="0" smtClean="0"/>
              <a:t>Logos</a:t>
            </a:r>
            <a:endParaRPr lang="en-ZA" sz="2400" b="1" dirty="0"/>
          </a:p>
        </p:txBody>
      </p:sp>
      <p:pic>
        <p:nvPicPr>
          <p:cNvPr id="17" name="Picture 16" descr="Copy of Dohne Merino logo - new (latest).jpg"/>
          <p:cNvPicPr>
            <a:picLocks noChangeAspect="1"/>
          </p:cNvPicPr>
          <p:nvPr/>
        </p:nvPicPr>
        <p:blipFill>
          <a:blip r:embed="rId12"/>
          <a:stretch>
            <a:fillRect/>
          </a:stretch>
        </p:blipFill>
        <p:spPr>
          <a:xfrm>
            <a:off x="4786314" y="3286124"/>
            <a:ext cx="1571636" cy="1545022"/>
          </a:xfrm>
          <a:prstGeom prst="rect">
            <a:avLst/>
          </a:prstGeom>
        </p:spPr>
      </p:pic>
      <p:pic>
        <p:nvPicPr>
          <p:cNvPr id="18" name="Picture 17" descr="Dohne logo 2.jpg"/>
          <p:cNvPicPr>
            <a:picLocks noChangeAspect="1"/>
          </p:cNvPicPr>
          <p:nvPr/>
        </p:nvPicPr>
        <p:blipFill>
          <a:blip r:embed="rId13" cstate="print"/>
          <a:stretch>
            <a:fillRect/>
          </a:stretch>
        </p:blipFill>
        <p:spPr>
          <a:xfrm>
            <a:off x="7000892" y="3500438"/>
            <a:ext cx="1799521" cy="1214446"/>
          </a:xfrm>
          <a:prstGeom prst="rect">
            <a:avLst/>
          </a:prstGeom>
        </p:spPr>
      </p:pic>
      <p:pic>
        <p:nvPicPr>
          <p:cNvPr id="19" name="Picture 18" descr="Dohne Merino.jpg"/>
          <p:cNvPicPr>
            <a:picLocks noChangeAspect="1"/>
          </p:cNvPicPr>
          <p:nvPr/>
        </p:nvPicPr>
        <p:blipFill>
          <a:blip r:embed="rId14" cstate="print"/>
          <a:stretch>
            <a:fillRect/>
          </a:stretch>
        </p:blipFill>
        <p:spPr>
          <a:xfrm>
            <a:off x="7286644" y="5000636"/>
            <a:ext cx="1357322" cy="152072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illy 1989 F1140041.JPG"/>
          <p:cNvPicPr>
            <a:picLocks noChangeAspect="1"/>
          </p:cNvPicPr>
          <p:nvPr/>
        </p:nvPicPr>
        <p:blipFill>
          <a:blip r:embed="rId2" cstate="print"/>
          <a:stretch>
            <a:fillRect/>
          </a:stretch>
        </p:blipFill>
        <p:spPr>
          <a:xfrm>
            <a:off x="-1285884" y="0"/>
            <a:ext cx="10501350" cy="70009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7" name="TextBox 6"/>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
        <p:nvSpPr>
          <p:cNvPr id="8" name="TextBox 7"/>
          <p:cNvSpPr txBox="1"/>
          <p:nvPr/>
        </p:nvSpPr>
        <p:spPr>
          <a:xfrm>
            <a:off x="2714612" y="5072074"/>
            <a:ext cx="6764833" cy="400110"/>
          </a:xfrm>
          <a:prstGeom prst="rect">
            <a:avLst/>
          </a:prstGeom>
          <a:noFill/>
        </p:spPr>
        <p:txBody>
          <a:bodyPr wrap="square" rtlCol="0">
            <a:spAutoFit/>
          </a:bodyPr>
          <a:lstStyle/>
          <a:p>
            <a:r>
              <a:rPr lang="en-ZA" sz="2000" b="1" dirty="0" err="1" smtClean="0">
                <a:solidFill>
                  <a:srgbClr val="FFFF00"/>
                </a:solidFill>
              </a:rPr>
              <a:t>Jilly</a:t>
            </a:r>
            <a:r>
              <a:rPr lang="en-ZA" sz="2000" b="1" dirty="0" smtClean="0">
                <a:solidFill>
                  <a:srgbClr val="FFFF00"/>
                </a:solidFill>
              </a:rPr>
              <a:t>  - she was my best friend and a brilliant worker</a:t>
            </a:r>
            <a:endParaRPr lang="en-ZA" sz="2000" b="1" dirty="0">
              <a:solidFill>
                <a:srgbClr val="FF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5" name="Picture 4" descr="Dohne ARI shearing shed - original building 096.jpg"/>
          <p:cNvPicPr>
            <a:picLocks noChangeAspect="1"/>
          </p:cNvPicPr>
          <p:nvPr/>
        </p:nvPicPr>
        <p:blipFill>
          <a:blip r:embed="rId2" cstate="print">
            <a:lum bright="16000" contrast="34000"/>
          </a:blip>
          <a:srcRect b="22039"/>
          <a:stretch>
            <a:fillRect/>
          </a:stretch>
        </p:blipFill>
        <p:spPr>
          <a:xfrm>
            <a:off x="285720" y="1571612"/>
            <a:ext cx="3429024" cy="2004971"/>
          </a:xfrm>
          <a:prstGeom prst="rect">
            <a:avLst/>
          </a:prstGeom>
        </p:spPr>
      </p:pic>
      <p:pic>
        <p:nvPicPr>
          <p:cNvPr id="8" name="Picture 7" descr="5 Early crosses 1950 -  RL Merino, F1, F2, Pure Dohne.jpg"/>
          <p:cNvPicPr>
            <a:picLocks noChangeAspect="1"/>
          </p:cNvPicPr>
          <p:nvPr/>
        </p:nvPicPr>
        <p:blipFill>
          <a:blip r:embed="rId3" cstate="print"/>
          <a:stretch>
            <a:fillRect/>
          </a:stretch>
        </p:blipFill>
        <p:spPr>
          <a:xfrm>
            <a:off x="285720" y="3824685"/>
            <a:ext cx="4643470" cy="28570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82" y="285728"/>
            <a:ext cx="1571636" cy="1057727"/>
          </a:xfrm>
          <a:prstGeom prst="rect">
            <a:avLst/>
          </a:prstGeom>
        </p:spPr>
      </p:pic>
      <p:sp>
        <p:nvSpPr>
          <p:cNvPr id="10" name="TextBox 9"/>
          <p:cNvSpPr txBox="1"/>
          <p:nvPr/>
        </p:nvSpPr>
        <p:spPr>
          <a:xfrm>
            <a:off x="785786" y="6143644"/>
            <a:ext cx="8143932" cy="461665"/>
          </a:xfrm>
          <a:prstGeom prst="rect">
            <a:avLst/>
          </a:prstGeom>
          <a:noFill/>
        </p:spPr>
        <p:txBody>
          <a:bodyPr wrap="square" rtlCol="0">
            <a:spAutoFit/>
          </a:bodyPr>
          <a:lstStyle/>
          <a:p>
            <a:r>
              <a:rPr lang="en-ZA" sz="2400" b="1" dirty="0" smtClean="0"/>
              <a:t>F3</a:t>
            </a:r>
            <a:r>
              <a:rPr lang="en-ZA" dirty="0" smtClean="0"/>
              <a:t>       </a:t>
            </a:r>
            <a:r>
              <a:rPr lang="en-ZA" sz="2400" b="1" dirty="0" smtClean="0"/>
              <a:t>        F2          F1       Merino   	</a:t>
            </a:r>
            <a:endParaRPr lang="en-ZA" sz="2400" b="1" dirty="0"/>
          </a:p>
        </p:txBody>
      </p:sp>
      <p:sp>
        <p:nvSpPr>
          <p:cNvPr id="11" name="TextBox 10"/>
          <p:cNvSpPr txBox="1"/>
          <p:nvPr/>
        </p:nvSpPr>
        <p:spPr>
          <a:xfrm>
            <a:off x="857224" y="1643050"/>
            <a:ext cx="4186277" cy="369332"/>
          </a:xfrm>
          <a:prstGeom prst="rect">
            <a:avLst/>
          </a:prstGeom>
          <a:noFill/>
        </p:spPr>
        <p:txBody>
          <a:bodyPr wrap="square" rtlCol="0">
            <a:spAutoFit/>
          </a:bodyPr>
          <a:lstStyle/>
          <a:p>
            <a:r>
              <a:rPr lang="en-ZA" dirty="0" smtClean="0"/>
              <a:t>Original wool shed and yards</a:t>
            </a:r>
            <a:endParaRPr lang="en-ZA" dirty="0"/>
          </a:p>
        </p:txBody>
      </p:sp>
      <p:pic>
        <p:nvPicPr>
          <p:cNvPr id="13" name="Picture 12" descr="Dohne Field Day 1949  093.jpg"/>
          <p:cNvPicPr>
            <a:picLocks noChangeAspect="1"/>
          </p:cNvPicPr>
          <p:nvPr/>
        </p:nvPicPr>
        <p:blipFill>
          <a:blip r:embed="rId5">
            <a:lum bright="16000" contrast="14000"/>
          </a:blip>
          <a:stretch>
            <a:fillRect/>
          </a:stretch>
        </p:blipFill>
        <p:spPr>
          <a:xfrm>
            <a:off x="4429124" y="1000108"/>
            <a:ext cx="4080442" cy="2458160"/>
          </a:xfrm>
          <a:prstGeom prst="rect">
            <a:avLst/>
          </a:prstGeom>
        </p:spPr>
      </p:pic>
      <p:pic>
        <p:nvPicPr>
          <p:cNvPr id="14" name="Picture 13" descr="Dohne Field Day 1949 094.jpg"/>
          <p:cNvPicPr>
            <a:picLocks noChangeAspect="1"/>
          </p:cNvPicPr>
          <p:nvPr/>
        </p:nvPicPr>
        <p:blipFill>
          <a:blip r:embed="rId6" cstate="print">
            <a:lum bright="8000" contrast="16000"/>
          </a:blip>
          <a:stretch>
            <a:fillRect/>
          </a:stretch>
        </p:blipFill>
        <p:spPr>
          <a:xfrm>
            <a:off x="5143504" y="4357694"/>
            <a:ext cx="3714776" cy="2164113"/>
          </a:xfrm>
          <a:prstGeom prst="rect">
            <a:avLst/>
          </a:prstGeom>
        </p:spPr>
      </p:pic>
      <p:sp>
        <p:nvSpPr>
          <p:cNvPr id="15" name="TextBox 14"/>
          <p:cNvSpPr txBox="1"/>
          <p:nvPr/>
        </p:nvSpPr>
        <p:spPr>
          <a:xfrm>
            <a:off x="5357818" y="3786190"/>
            <a:ext cx="1613455" cy="369332"/>
          </a:xfrm>
          <a:prstGeom prst="rect">
            <a:avLst/>
          </a:prstGeom>
          <a:noFill/>
        </p:spPr>
        <p:txBody>
          <a:bodyPr wrap="none" rtlCol="0">
            <a:spAutoFit/>
          </a:bodyPr>
          <a:lstStyle/>
          <a:p>
            <a:r>
              <a:rPr lang="en-ZA" dirty="0" smtClean="0"/>
              <a:t>Field Day  1949</a:t>
            </a:r>
            <a:endParaRPr lang="en-ZA"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4" name="TextBox 3"/>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5" name="Picture 4" descr="Michael Swart 8Dec15 284.JPG"/>
          <p:cNvPicPr>
            <a:picLocks noChangeAspect="1"/>
          </p:cNvPicPr>
          <p:nvPr/>
        </p:nvPicPr>
        <p:blipFill>
          <a:blip r:embed="rId3" cstate="print"/>
          <a:srcRect l="9843" r="11483"/>
          <a:stretch>
            <a:fillRect/>
          </a:stretch>
        </p:blipFill>
        <p:spPr>
          <a:xfrm>
            <a:off x="428596" y="3786190"/>
            <a:ext cx="2248153" cy="2143140"/>
          </a:xfrm>
          <a:prstGeom prst="rect">
            <a:avLst/>
          </a:prstGeom>
        </p:spPr>
      </p:pic>
      <p:sp>
        <p:nvSpPr>
          <p:cNvPr id="10" name="TextBox 9"/>
          <p:cNvSpPr txBox="1"/>
          <p:nvPr/>
        </p:nvSpPr>
        <p:spPr>
          <a:xfrm>
            <a:off x="2285984" y="928670"/>
            <a:ext cx="3946554" cy="461665"/>
          </a:xfrm>
          <a:prstGeom prst="rect">
            <a:avLst/>
          </a:prstGeom>
          <a:noFill/>
        </p:spPr>
        <p:txBody>
          <a:bodyPr wrap="square" rtlCol="0">
            <a:spAutoFit/>
          </a:bodyPr>
          <a:lstStyle/>
          <a:p>
            <a:r>
              <a:rPr lang="en-ZA" sz="2400" b="1" dirty="0" smtClean="0"/>
              <a:t>Birth of a Breed – my legacy</a:t>
            </a:r>
            <a:endParaRPr lang="en-ZA" sz="2400" b="1" dirty="0"/>
          </a:p>
        </p:txBody>
      </p:sp>
      <p:pic>
        <p:nvPicPr>
          <p:cNvPr id="12" name="Picture 11" descr="Birth of a Breed cover.jpg"/>
          <p:cNvPicPr>
            <a:picLocks noChangeAspect="1"/>
          </p:cNvPicPr>
          <p:nvPr/>
        </p:nvPicPr>
        <p:blipFill>
          <a:blip r:embed="rId4" cstate="print">
            <a:lum bright="14000"/>
          </a:blip>
          <a:srcRect b="4331"/>
          <a:stretch>
            <a:fillRect/>
          </a:stretch>
        </p:blipFill>
        <p:spPr>
          <a:xfrm>
            <a:off x="7000892" y="285728"/>
            <a:ext cx="1643074" cy="2260864"/>
          </a:xfrm>
          <a:prstGeom prst="rect">
            <a:avLst/>
          </a:prstGeom>
        </p:spPr>
      </p:pic>
      <p:sp>
        <p:nvSpPr>
          <p:cNvPr id="13" name="Rectangle 1"/>
          <p:cNvSpPr>
            <a:spLocks noChangeArrowheads="1"/>
          </p:cNvSpPr>
          <p:nvPr/>
        </p:nvSpPr>
        <p:spPr bwMode="auto">
          <a:xfrm>
            <a:off x="285720" y="1643050"/>
            <a:ext cx="6500858"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Please </a:t>
            </a:r>
            <a:r>
              <a:rPr kumimoji="0" lang="en-Z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adopt the last chapter – </a:t>
            </a:r>
            <a:r>
              <a:rPr kumimoji="0" lang="en-ZA" sz="20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The Epilogue  </a:t>
            </a:r>
            <a:r>
              <a:rPr kumimoji="0" lang="en-Z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as your</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blueprint for the future.  It charts the way forward.</a:t>
            </a:r>
            <a:r>
              <a:rPr kumimoji="0" lang="en-Z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lang="en-ZA" sz="20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ZA" sz="2000" dirty="0" smtClean="0">
                <a:latin typeface="Calibri" pitchFamily="34" charset="0"/>
                <a:ea typeface="Calibri" pitchFamily="34" charset="0"/>
                <a:cs typeface="Times New Roman" pitchFamily="18" charset="0"/>
              </a:rPr>
              <a:t>I</a:t>
            </a:r>
            <a:r>
              <a:rPr kumimoji="0" lang="en-Z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 is up to us as Dohne breeders, to continue to improve and enhance the attributes of our sheep by adhering to the fundamental principles that have led to success.</a:t>
            </a:r>
          </a:p>
          <a:p>
            <a:pPr marL="0" marR="0" lvl="0" indent="0" algn="just" defTabSz="914400" rtl="0" eaLnBrk="1" fontAlgn="base" latinLnBrk="0" hangingPunct="1">
              <a:lnSpc>
                <a:spcPct val="100000"/>
              </a:lnSpc>
              <a:spcBef>
                <a:spcPct val="0"/>
              </a:spcBef>
              <a:spcAft>
                <a:spcPct val="0"/>
              </a:spcAft>
              <a:buClrTx/>
              <a:buSzTx/>
              <a:buFontTx/>
              <a:buNone/>
              <a:tabLst/>
            </a:pPr>
            <a:endParaRPr lang="en-ZA" sz="20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Z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ZA" b="1" i="0" u="none" strike="noStrike" cap="none" normalizeH="0" baseline="0" dirty="0" smtClean="0">
              <a:ln>
                <a:noFill/>
              </a:ln>
              <a:solidFill>
                <a:srgbClr val="0070C0"/>
              </a:solidFill>
              <a:effectLst/>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ZA" sz="2000"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ZA"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p:nvPr/>
        </p:nvSpPr>
        <p:spPr>
          <a:xfrm>
            <a:off x="2857488" y="3786190"/>
            <a:ext cx="6000792" cy="2010430"/>
          </a:xfrm>
          <a:prstGeom prst="rect">
            <a:avLst/>
          </a:prstGeom>
        </p:spPr>
        <p:txBody>
          <a:bodyPr wrap="square">
            <a:spAutoFit/>
          </a:bodyPr>
          <a:lstStyle/>
          <a:p>
            <a:r>
              <a:rPr lang="en-ZA" sz="2000" dirty="0" smtClean="0">
                <a:latin typeface="Calibri" pitchFamily="34" charset="0"/>
                <a:ea typeface="Calibri" pitchFamily="34" charset="0"/>
                <a:cs typeface="Times New Roman" pitchFamily="18" charset="0"/>
              </a:rPr>
              <a:t>In the 50 years of its existence, the Dohne Merino Breed Society of South Africa has made a major contribution to sheep production not only at home, but in every country where  Dohnes are run.   I predict a brilliant future for our breed which will continue to improve and expand. </a:t>
            </a:r>
            <a:endParaRPr lang="en-ZA" sz="2000" dirty="0"/>
          </a:p>
        </p:txBody>
      </p:sp>
      <p:sp>
        <p:nvSpPr>
          <p:cNvPr id="11" name="Rectangle 10"/>
          <p:cNvSpPr/>
          <p:nvPr/>
        </p:nvSpPr>
        <p:spPr>
          <a:xfrm>
            <a:off x="428596" y="5929330"/>
            <a:ext cx="8429684" cy="369332"/>
          </a:xfrm>
          <a:prstGeom prst="rect">
            <a:avLst/>
          </a:prstGeom>
        </p:spPr>
        <p:txBody>
          <a:bodyPr wrap="square">
            <a:spAutoFit/>
          </a:bodyPr>
          <a:lstStyle/>
          <a:p>
            <a:r>
              <a:rPr lang="en-ZA" b="1" i="1" dirty="0" smtClean="0">
                <a:solidFill>
                  <a:srgbClr val="002060"/>
                </a:solidFill>
                <a:latin typeface="Calibri" pitchFamily="34" charset="0"/>
                <a:ea typeface="Calibri" pitchFamily="34" charset="0"/>
                <a:cs typeface="Times New Roman" pitchFamily="18" charset="0"/>
              </a:rPr>
              <a:t>Liza Mari Swart contributed many pictures, including the cover</a:t>
            </a:r>
            <a:r>
              <a:rPr lang="en-ZA" b="1" dirty="0" smtClean="0">
                <a:solidFill>
                  <a:srgbClr val="002060"/>
                </a:solidFill>
                <a:latin typeface="Calibri" pitchFamily="34" charset="0"/>
                <a:ea typeface="Calibri" pitchFamily="34" charset="0"/>
                <a:cs typeface="Times New Roman" pitchFamily="18" charset="0"/>
              </a:rPr>
              <a:t>s</a:t>
            </a:r>
            <a:endParaRPr lang="en-ZA" dirty="0">
              <a:solidFill>
                <a:srgbClr val="00206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4" name="TextBox 3"/>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5" name="Picture 4" descr="Dohne cartoon 248.jpg"/>
          <p:cNvPicPr>
            <a:picLocks noChangeAspect="1"/>
          </p:cNvPicPr>
          <p:nvPr/>
        </p:nvPicPr>
        <p:blipFill>
          <a:blip r:embed="rId3" cstate="print"/>
          <a:stretch>
            <a:fillRect/>
          </a:stretch>
        </p:blipFill>
        <p:spPr>
          <a:xfrm>
            <a:off x="4000496" y="1124462"/>
            <a:ext cx="4273676" cy="5381718"/>
          </a:xfrm>
          <a:prstGeom prst="rect">
            <a:avLst/>
          </a:prstGeom>
        </p:spPr>
      </p:pic>
      <p:sp>
        <p:nvSpPr>
          <p:cNvPr id="6" name="TextBox 5"/>
          <p:cNvSpPr txBox="1"/>
          <p:nvPr/>
        </p:nvSpPr>
        <p:spPr>
          <a:xfrm>
            <a:off x="571472" y="2857496"/>
            <a:ext cx="1501565" cy="461665"/>
          </a:xfrm>
          <a:prstGeom prst="rect">
            <a:avLst/>
          </a:prstGeom>
          <a:noFill/>
        </p:spPr>
        <p:txBody>
          <a:bodyPr wrap="none" rtlCol="0">
            <a:spAutoFit/>
          </a:bodyPr>
          <a:lstStyle/>
          <a:p>
            <a:r>
              <a:rPr lang="en-ZA" sz="2400" b="1" dirty="0" smtClean="0"/>
              <a:t>Thank You</a:t>
            </a:r>
            <a:endParaRPr lang="en-ZA" sz="24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4" name="TextBox 3"/>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 Waterford entrance 206.jpg"/>
          <p:cNvPicPr>
            <a:picLocks noChangeAspect="1"/>
          </p:cNvPicPr>
          <p:nvPr/>
        </p:nvPicPr>
        <p:blipFill>
          <a:blip r:embed="rId2" cstate="print"/>
          <a:stretch>
            <a:fillRect/>
          </a:stretch>
        </p:blipFill>
        <p:spPr>
          <a:xfrm>
            <a:off x="357158" y="2571744"/>
            <a:ext cx="6000792" cy="406880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58" y="285728"/>
            <a:ext cx="1571636" cy="1057727"/>
          </a:xfrm>
          <a:prstGeom prst="rect">
            <a:avLst/>
          </a:prstGeom>
        </p:spPr>
      </p:pic>
      <p:sp>
        <p:nvSpPr>
          <p:cNvPr id="7" name="TextBox 6"/>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8" name="Picture 7" descr="7 Waterford entrance  207.jpg"/>
          <p:cNvPicPr>
            <a:picLocks noChangeAspect="1"/>
          </p:cNvPicPr>
          <p:nvPr/>
        </p:nvPicPr>
        <p:blipFill>
          <a:blip r:embed="rId4" cstate="print"/>
          <a:stretch>
            <a:fillRect/>
          </a:stretch>
        </p:blipFill>
        <p:spPr>
          <a:xfrm>
            <a:off x="6572264" y="4000504"/>
            <a:ext cx="2000264" cy="1844074"/>
          </a:xfrm>
          <a:prstGeom prst="rect">
            <a:avLst/>
          </a:prstGeom>
        </p:spPr>
      </p:pic>
      <p:pic>
        <p:nvPicPr>
          <p:cNvPr id="9" name="Picture 8" descr="8 Gerald Featherstone.jpg"/>
          <p:cNvPicPr>
            <a:picLocks noChangeAspect="1"/>
          </p:cNvPicPr>
          <p:nvPr/>
        </p:nvPicPr>
        <p:blipFill>
          <a:blip r:embed="rId5"/>
          <a:stretch>
            <a:fillRect/>
          </a:stretch>
        </p:blipFill>
        <p:spPr>
          <a:xfrm>
            <a:off x="5857884" y="1071546"/>
            <a:ext cx="2816352" cy="2295144"/>
          </a:xfrm>
          <a:prstGeom prst="rect">
            <a:avLst/>
          </a:prstGeom>
        </p:spPr>
      </p:pic>
      <p:sp>
        <p:nvSpPr>
          <p:cNvPr id="10" name="TextBox 9"/>
          <p:cNvSpPr txBox="1"/>
          <p:nvPr/>
        </p:nvSpPr>
        <p:spPr>
          <a:xfrm>
            <a:off x="642910" y="928670"/>
            <a:ext cx="5357850" cy="1200329"/>
          </a:xfrm>
          <a:prstGeom prst="rect">
            <a:avLst/>
          </a:prstGeom>
          <a:noFill/>
        </p:spPr>
        <p:txBody>
          <a:bodyPr wrap="square" rtlCol="0">
            <a:spAutoFit/>
          </a:bodyPr>
          <a:lstStyle/>
          <a:p>
            <a:r>
              <a:rPr lang="en-ZA" dirty="0" smtClean="0"/>
              <a:t>	         </a:t>
            </a:r>
            <a:r>
              <a:rPr lang="en-ZA" sz="2400" b="1" dirty="0" smtClean="0"/>
              <a:t>First </a:t>
            </a:r>
            <a:r>
              <a:rPr lang="en-ZA" sz="2400" b="1" dirty="0" smtClean="0"/>
              <a:t>Foundation </a:t>
            </a:r>
            <a:r>
              <a:rPr lang="en-ZA" sz="2400" b="1" dirty="0" smtClean="0"/>
              <a:t>Stud  -  1942</a:t>
            </a:r>
          </a:p>
          <a:p>
            <a:endParaRPr lang="en-ZA" sz="2400" b="1" dirty="0" smtClean="0"/>
          </a:p>
          <a:p>
            <a:r>
              <a:rPr lang="en-ZA" sz="2400" b="1" dirty="0" smtClean="0"/>
              <a:t>Gerald </a:t>
            </a:r>
            <a:r>
              <a:rPr lang="en-ZA" sz="2400" b="1" dirty="0" err="1" smtClean="0"/>
              <a:t>Featherston</a:t>
            </a:r>
            <a:r>
              <a:rPr lang="en-ZA" sz="2400" b="1" dirty="0" smtClean="0"/>
              <a:t> – Waterford Estate</a:t>
            </a:r>
            <a:endParaRPr lang="en-ZA"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16000"/>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4" name="Picture 3" descr="SA Record Dohne wool 1948  141.jpg"/>
          <p:cNvPicPr>
            <a:picLocks noChangeAspect="1"/>
          </p:cNvPicPr>
          <p:nvPr/>
        </p:nvPicPr>
        <p:blipFill>
          <a:blip r:embed="rId3" cstate="print">
            <a:lum bright="-4000" contrast="18000"/>
          </a:blip>
          <a:stretch>
            <a:fillRect/>
          </a:stretch>
        </p:blipFill>
        <p:spPr>
          <a:xfrm>
            <a:off x="2643174" y="1000108"/>
            <a:ext cx="6185235" cy="5392647"/>
          </a:xfrm>
          <a:prstGeom prst="rect">
            <a:avLst/>
          </a:prstGeom>
        </p:spPr>
      </p:pic>
      <p:sp>
        <p:nvSpPr>
          <p:cNvPr id="5" name="TextBox 4"/>
          <p:cNvSpPr txBox="1"/>
          <p:nvPr/>
        </p:nvSpPr>
        <p:spPr>
          <a:xfrm>
            <a:off x="214282" y="2500306"/>
            <a:ext cx="2951017" cy="1477328"/>
          </a:xfrm>
          <a:prstGeom prst="rect">
            <a:avLst/>
          </a:prstGeom>
          <a:noFill/>
        </p:spPr>
        <p:txBody>
          <a:bodyPr wrap="square" rtlCol="0">
            <a:spAutoFit/>
          </a:bodyPr>
          <a:lstStyle/>
          <a:p>
            <a:r>
              <a:rPr lang="en-ZA" sz="2400" b="1" dirty="0" smtClean="0"/>
              <a:t>SA record wool price</a:t>
            </a:r>
          </a:p>
          <a:p>
            <a:endParaRPr lang="en-ZA" dirty="0" smtClean="0"/>
          </a:p>
          <a:p>
            <a:r>
              <a:rPr lang="en-ZA" sz="2400" b="1" dirty="0" smtClean="0"/>
              <a:t>Waterford Estate </a:t>
            </a:r>
          </a:p>
          <a:p>
            <a:r>
              <a:rPr lang="en-ZA" sz="2400" b="1" dirty="0" smtClean="0"/>
              <a:t>wool sale - 1948</a:t>
            </a:r>
            <a:endParaRPr lang="en-ZA" sz="2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82" y="285728"/>
            <a:ext cx="1571636" cy="1285884"/>
          </a:xfrm>
          <a:prstGeom prst="rect">
            <a:avLst/>
          </a:prstGeom>
        </p:spPr>
      </p:pic>
      <p:sp>
        <p:nvSpPr>
          <p:cNvPr id="3" name="TextBox 2"/>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4" name="Picture 3" descr="Wauldby wool sale.  Deemie and Mrs Blaine, Tony and Malcolm Church  242.jpg"/>
          <p:cNvPicPr>
            <a:picLocks noChangeAspect="1"/>
          </p:cNvPicPr>
          <p:nvPr/>
        </p:nvPicPr>
        <p:blipFill>
          <a:blip r:embed="rId3" cstate="print"/>
          <a:stretch>
            <a:fillRect/>
          </a:stretch>
        </p:blipFill>
        <p:spPr>
          <a:xfrm>
            <a:off x="285720" y="2643182"/>
            <a:ext cx="5022291" cy="3643338"/>
          </a:xfrm>
          <a:prstGeom prst="rect">
            <a:avLst/>
          </a:prstGeom>
        </p:spPr>
      </p:pic>
      <p:pic>
        <p:nvPicPr>
          <p:cNvPr id="5" name="Picture 4" descr="12 Jack Blaine 016.jpg"/>
          <p:cNvPicPr>
            <a:picLocks noChangeAspect="1"/>
          </p:cNvPicPr>
          <p:nvPr/>
        </p:nvPicPr>
        <p:blipFill>
          <a:blip r:embed="rId4" cstate="print"/>
          <a:stretch>
            <a:fillRect/>
          </a:stretch>
        </p:blipFill>
        <p:spPr>
          <a:xfrm>
            <a:off x="5715008" y="2285992"/>
            <a:ext cx="3107535" cy="4143380"/>
          </a:xfrm>
          <a:prstGeom prst="rect">
            <a:avLst/>
          </a:prstGeom>
        </p:spPr>
      </p:pic>
      <p:sp>
        <p:nvSpPr>
          <p:cNvPr id="6" name="TextBox 5"/>
          <p:cNvSpPr txBox="1"/>
          <p:nvPr/>
        </p:nvSpPr>
        <p:spPr>
          <a:xfrm>
            <a:off x="357158" y="1000108"/>
            <a:ext cx="8572560" cy="1569660"/>
          </a:xfrm>
          <a:prstGeom prst="rect">
            <a:avLst/>
          </a:prstGeom>
          <a:noFill/>
        </p:spPr>
        <p:txBody>
          <a:bodyPr wrap="square" rtlCol="0">
            <a:spAutoFit/>
          </a:bodyPr>
          <a:lstStyle/>
          <a:p>
            <a:r>
              <a:rPr lang="en-ZA" dirty="0" smtClean="0"/>
              <a:t>		</a:t>
            </a:r>
            <a:r>
              <a:rPr lang="en-ZA" sz="2400" b="1" dirty="0" smtClean="0"/>
              <a:t>Early collaborators  - 1947</a:t>
            </a:r>
          </a:p>
          <a:p>
            <a:endParaRPr lang="en-ZA" sz="2400" b="1" dirty="0" smtClean="0"/>
          </a:p>
          <a:p>
            <a:r>
              <a:rPr lang="en-ZA" sz="2400" b="1" dirty="0" smtClean="0"/>
              <a:t>					           Jack Blaine – Ross  Stud</a:t>
            </a:r>
          </a:p>
          <a:p>
            <a:r>
              <a:rPr lang="en-ZA" sz="2400" b="1" dirty="0" err="1" smtClean="0"/>
              <a:t>Deemie</a:t>
            </a:r>
            <a:r>
              <a:rPr lang="en-ZA" sz="2400" b="1" dirty="0" smtClean="0"/>
              <a:t> Blaine, </a:t>
            </a:r>
            <a:r>
              <a:rPr lang="en-ZA" sz="2400" b="1" dirty="0" err="1" smtClean="0"/>
              <a:t>Wauldy</a:t>
            </a:r>
            <a:r>
              <a:rPr lang="en-ZA" sz="2400" b="1" dirty="0" smtClean="0"/>
              <a:t> Stud</a:t>
            </a:r>
            <a:endParaRPr lang="en-ZA"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ering committee which organised formation of Society 044.jpg"/>
          <p:cNvPicPr>
            <a:picLocks noChangeAspect="1"/>
          </p:cNvPicPr>
          <p:nvPr/>
        </p:nvPicPr>
        <p:blipFill>
          <a:blip r:embed="rId2">
            <a:lum contrast="28000"/>
          </a:blip>
          <a:stretch>
            <a:fillRect/>
          </a:stretch>
        </p:blipFill>
        <p:spPr>
          <a:xfrm>
            <a:off x="214282" y="1000108"/>
            <a:ext cx="4785360" cy="31699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82" y="214290"/>
            <a:ext cx="1571636" cy="1214446"/>
          </a:xfrm>
          <a:prstGeom prst="rect">
            <a:avLst/>
          </a:prstGeom>
        </p:spPr>
      </p:pic>
      <p:sp>
        <p:nvSpPr>
          <p:cNvPr id="6" name="TextBox 5"/>
          <p:cNvSpPr txBox="1"/>
          <p:nvPr/>
        </p:nvSpPr>
        <p:spPr>
          <a:xfrm>
            <a:off x="2143109" y="357166"/>
            <a:ext cx="3786213" cy="369332"/>
          </a:xfrm>
          <a:prstGeom prst="rect">
            <a:avLst/>
          </a:prstGeom>
          <a:solidFill>
            <a:schemeClr val="tx1"/>
          </a:solidFill>
        </p:spPr>
        <p:txBody>
          <a:bodyPr wrap="square" rtlCol="0">
            <a:spAutoFit/>
          </a:bodyPr>
          <a:lstStyle/>
          <a:p>
            <a:r>
              <a:rPr lang="en-ZA" b="1" dirty="0">
                <a:solidFill>
                  <a:srgbClr val="FFFF00"/>
                </a:solidFill>
              </a:rPr>
              <a:t>CELEBRATING 50 </a:t>
            </a:r>
            <a:r>
              <a:rPr lang="en-ZA" b="1" dirty="0" smtClean="0">
                <a:solidFill>
                  <a:srgbClr val="FFFF00"/>
                </a:solidFill>
              </a:rPr>
              <a:t>YEARS    1966 -2016  </a:t>
            </a:r>
            <a:endParaRPr lang="en-ZA" dirty="0">
              <a:solidFill>
                <a:srgbClr val="FFFF00"/>
              </a:solidFill>
            </a:endParaRPr>
          </a:p>
        </p:txBody>
      </p:sp>
      <p:pic>
        <p:nvPicPr>
          <p:cNvPr id="7" name="Picture 6" descr="Inaugural Meeting May 1966 100.jpg"/>
          <p:cNvPicPr>
            <a:picLocks noChangeAspect="1"/>
          </p:cNvPicPr>
          <p:nvPr/>
        </p:nvPicPr>
        <p:blipFill>
          <a:blip r:embed="rId4" cstate="print">
            <a:lum bright="4000" contrast="28000"/>
          </a:blip>
          <a:srcRect t="9843" b="9843"/>
          <a:stretch>
            <a:fillRect/>
          </a:stretch>
        </p:blipFill>
        <p:spPr>
          <a:xfrm>
            <a:off x="3428992" y="3429000"/>
            <a:ext cx="5336841" cy="3214710"/>
          </a:xfrm>
          <a:prstGeom prst="rect">
            <a:avLst/>
          </a:prstGeom>
        </p:spPr>
      </p:pic>
      <p:sp>
        <p:nvSpPr>
          <p:cNvPr id="8" name="TextBox 7"/>
          <p:cNvSpPr txBox="1"/>
          <p:nvPr/>
        </p:nvSpPr>
        <p:spPr>
          <a:xfrm>
            <a:off x="5286380" y="1071546"/>
            <a:ext cx="4082937" cy="2308324"/>
          </a:xfrm>
          <a:prstGeom prst="rect">
            <a:avLst/>
          </a:prstGeom>
          <a:noFill/>
        </p:spPr>
        <p:txBody>
          <a:bodyPr wrap="square" rtlCol="0">
            <a:spAutoFit/>
          </a:bodyPr>
          <a:lstStyle/>
          <a:p>
            <a:r>
              <a:rPr lang="en-ZA" sz="2400" dirty="0" smtClean="0"/>
              <a:t>Feb 1966 </a:t>
            </a:r>
          </a:p>
          <a:p>
            <a:r>
              <a:rPr lang="en-ZA" sz="2400" dirty="0" smtClean="0"/>
              <a:t>Steering committee to form a Society</a:t>
            </a:r>
          </a:p>
          <a:p>
            <a:r>
              <a:rPr lang="en-ZA" sz="2400" dirty="0" smtClean="0"/>
              <a:t>	</a:t>
            </a:r>
          </a:p>
          <a:p>
            <a:r>
              <a:rPr lang="en-ZA" sz="2400" dirty="0" smtClean="0"/>
              <a:t>Inaugural meeting  </a:t>
            </a:r>
          </a:p>
          <a:p>
            <a:r>
              <a:rPr lang="en-ZA" sz="2400" dirty="0" smtClean="0"/>
              <a:t>	16 May 1966</a:t>
            </a:r>
            <a:endParaRPr lang="en-ZA" sz="2400" dirty="0"/>
          </a:p>
        </p:txBody>
      </p:sp>
      <p:sp>
        <p:nvSpPr>
          <p:cNvPr id="9" name="TextBox 8"/>
          <p:cNvSpPr txBox="1"/>
          <p:nvPr/>
        </p:nvSpPr>
        <p:spPr>
          <a:xfrm>
            <a:off x="214282" y="4357694"/>
            <a:ext cx="3286148" cy="2246769"/>
          </a:xfrm>
          <a:prstGeom prst="rect">
            <a:avLst/>
          </a:prstGeom>
          <a:noFill/>
        </p:spPr>
        <p:txBody>
          <a:bodyPr wrap="square" rtlCol="0">
            <a:spAutoFit/>
          </a:bodyPr>
          <a:lstStyle/>
          <a:p>
            <a:r>
              <a:rPr lang="en-ZA" sz="2000" b="1" dirty="0" smtClean="0"/>
              <a:t>The only picture I have of the meeting:</a:t>
            </a:r>
          </a:p>
          <a:p>
            <a:r>
              <a:rPr lang="en-ZA" sz="2000" dirty="0" smtClean="0"/>
              <a:t>Koot Kotze lower left;  </a:t>
            </a:r>
          </a:p>
          <a:p>
            <a:r>
              <a:rPr lang="en-ZA" sz="2000" dirty="0" smtClean="0"/>
              <a:t>next to him </a:t>
            </a:r>
          </a:p>
          <a:p>
            <a:r>
              <a:rPr lang="en-ZA" sz="2000" dirty="0" smtClean="0"/>
              <a:t>Dr Wim </a:t>
            </a:r>
            <a:r>
              <a:rPr lang="en-ZA" sz="2000" dirty="0" err="1" smtClean="0"/>
              <a:t>Verbeeck</a:t>
            </a:r>
            <a:r>
              <a:rPr lang="en-ZA" sz="2000" dirty="0" smtClean="0"/>
              <a:t>, National Director of Animal Husbandry who was guest of honour </a:t>
            </a:r>
            <a:endParaRPr lang="en-Z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4712</TotalTime>
  <Words>3267</Words>
  <Application>Microsoft Office PowerPoint</Application>
  <PresentationFormat>On-screen Show (4:3)</PresentationFormat>
  <Paragraphs>502</Paragraphs>
  <Slides>52</Slides>
  <Notes>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of the potential of the different breeds of sheep for fine wool and heavy lamb production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Cameron</dc:creator>
  <cp:lastModifiedBy>Cameron</cp:lastModifiedBy>
  <cp:revision>257</cp:revision>
  <dcterms:created xsi:type="dcterms:W3CDTF">2016-05-03T10:26:19Z</dcterms:created>
  <dcterms:modified xsi:type="dcterms:W3CDTF">2016-07-21T11:27:52Z</dcterms:modified>
</cp:coreProperties>
</file>